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801600" cy="9601200" type="A3"/>
  <p:notesSz cx="9926638" cy="14352588"/>
  <p:defaultTextStyle>
    <a:defPPr>
      <a:defRPr lang="zh-TW"/>
    </a:defPPr>
    <a:lvl1pPr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37" autoAdjust="0"/>
    <p:restoredTop sz="98921" autoAdjust="0"/>
  </p:normalViewPr>
  <p:slideViewPr>
    <p:cSldViewPr>
      <p:cViewPr varScale="1">
        <p:scale>
          <a:sx n="67" d="100"/>
          <a:sy n="67" d="100"/>
        </p:scale>
        <p:origin x="1344" y="53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6F7DC-1976-4CF7-8A5E-66589F0D9C85}" type="datetimeFigureOut">
              <a:rPr lang="zh-TW" altLang="en-US"/>
              <a:pPr>
                <a:defRPr/>
              </a:pPr>
              <a:t>2022/5/26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D8FBC-78F8-47E7-9DFE-6C9C30F62B1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993A4-421E-4724-8EAD-85918D6D9B0A}" type="datetimeFigureOut">
              <a:rPr lang="zh-TW" altLang="en-US"/>
              <a:pPr>
                <a:defRPr/>
              </a:pPr>
              <a:t>2022/5/26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CFFA4-7DF5-4F26-8D73-80608685EB8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B4970-9B9E-47F3-9D06-50A38ADE92BC}" type="datetimeFigureOut">
              <a:rPr lang="zh-TW" altLang="en-US"/>
              <a:pPr>
                <a:defRPr/>
              </a:pPr>
              <a:t>2022/5/26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9AFE4-2B93-4826-8041-4C424715143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45B1C-B37D-4E2F-B9EA-78ECEF79B3C2}" type="datetimeFigureOut">
              <a:rPr lang="zh-TW" altLang="en-US"/>
              <a:pPr>
                <a:defRPr/>
              </a:pPr>
              <a:t>2022/5/26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34AE5-FC1D-44E8-AEC8-4A82228927B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53A94-9ED3-4B08-92DE-397F06E284B2}" type="datetimeFigureOut">
              <a:rPr lang="zh-TW" altLang="en-US"/>
              <a:pPr>
                <a:defRPr/>
              </a:pPr>
              <a:t>2022/5/26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34BDB-12D9-47A3-8DD0-B877EB114F2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62783-C62C-47AC-A668-835F8E14F993}" type="datetimeFigureOut">
              <a:rPr lang="zh-TW" altLang="en-US"/>
              <a:pPr>
                <a:defRPr/>
              </a:pPr>
              <a:t>2022/5/26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F8797-DD70-4CF3-8B8E-252213E2B6B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438E-0D83-452A-80A5-5439A086823B}" type="datetimeFigureOut">
              <a:rPr lang="zh-TW" altLang="en-US"/>
              <a:pPr>
                <a:defRPr/>
              </a:pPr>
              <a:t>2022/5/26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A2F8B-468B-4C39-8E4A-A77DD98B52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D3E67-D17A-4DE3-B16C-4BB7549EE543}" type="datetimeFigureOut">
              <a:rPr lang="zh-TW" altLang="en-US"/>
              <a:pPr>
                <a:defRPr/>
              </a:pPr>
              <a:t>2022/5/26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529F6-E5DC-4D80-8EBA-E4742983A81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9066B-C288-454C-9FFD-B3CAA555C50B}" type="datetimeFigureOut">
              <a:rPr lang="zh-TW" altLang="en-US"/>
              <a:pPr>
                <a:defRPr/>
              </a:pPr>
              <a:t>2022/5/26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17E6E-D9CE-49FD-8DE7-95AD188F00D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62261-5F99-4E03-AA1E-C79B95B9D18F}" type="datetimeFigureOut">
              <a:rPr lang="zh-TW" altLang="en-US"/>
              <a:pPr>
                <a:defRPr/>
              </a:pPr>
              <a:t>2022/5/26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D311A-92C5-4C1E-BA2D-F80281E39F0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7A970-3102-4056-AADA-0B5935CCB0AC}" type="datetimeFigureOut">
              <a:rPr lang="zh-TW" altLang="en-US"/>
              <a:pPr>
                <a:defRPr/>
              </a:pPr>
              <a:t>2022/5/26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2CC9F-F07F-41A7-9851-62C79E677AD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kumimoji="0"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CE28511-1874-4C29-9600-8AF29F3CF750}" type="datetimeFigureOut">
              <a:rPr lang="zh-TW" altLang="en-US"/>
              <a:pPr>
                <a:defRPr/>
              </a:pPr>
              <a:t>2022/5/26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kumimoji="0"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kumimoji="0"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347B94-E194-4F5A-83F6-DFACD9F1914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群組 9">
            <a:extLst>
              <a:ext uri="{FF2B5EF4-FFF2-40B4-BE49-F238E27FC236}">
                <a16:creationId xmlns:a16="http://schemas.microsoft.com/office/drawing/2014/main" id="{0FF4AF79-2287-4FC5-AE0B-82743742EE8F}"/>
              </a:ext>
            </a:extLst>
          </p:cNvPr>
          <p:cNvGrpSpPr/>
          <p:nvPr/>
        </p:nvGrpSpPr>
        <p:grpSpPr>
          <a:xfrm>
            <a:off x="264867" y="100634"/>
            <a:ext cx="12328621" cy="9399931"/>
            <a:chOff x="496144" y="255820"/>
            <a:chExt cx="12328621" cy="9399931"/>
          </a:xfrm>
        </p:grpSpPr>
        <p:sp>
          <p:nvSpPr>
            <p:cNvPr id="68" name="圓角矩形 67"/>
            <p:cNvSpPr/>
            <p:nvPr/>
          </p:nvSpPr>
          <p:spPr bwMode="auto">
            <a:xfrm>
              <a:off x="6172452" y="7559810"/>
              <a:ext cx="6401869" cy="2095941"/>
            </a:xfrm>
            <a:prstGeom prst="round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dirty="0"/>
            </a:p>
          </p:txBody>
        </p:sp>
        <p:grpSp>
          <p:nvGrpSpPr>
            <p:cNvPr id="34" name="群組 33">
              <a:extLst>
                <a:ext uri="{FF2B5EF4-FFF2-40B4-BE49-F238E27FC236}">
                  <a16:creationId xmlns:a16="http://schemas.microsoft.com/office/drawing/2014/main" id="{396C5D7E-2922-4CC3-957C-992605254AC5}"/>
                </a:ext>
              </a:extLst>
            </p:cNvPr>
            <p:cNvGrpSpPr/>
            <p:nvPr/>
          </p:nvGrpSpPr>
          <p:grpSpPr>
            <a:xfrm>
              <a:off x="496144" y="255820"/>
              <a:ext cx="12328621" cy="9217400"/>
              <a:chOff x="496144" y="255820"/>
              <a:chExt cx="12328621" cy="9217400"/>
            </a:xfrm>
          </p:grpSpPr>
          <p:sp>
            <p:nvSpPr>
              <p:cNvPr id="4" name="矩形 3"/>
              <p:cNvSpPr/>
              <p:nvPr/>
            </p:nvSpPr>
            <p:spPr>
              <a:xfrm>
                <a:off x="3996581" y="255820"/>
                <a:ext cx="5286375" cy="44291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dirty="0">
                    <a:latin typeface="標楷體" pitchFamily="65" charset="-120"/>
                    <a:ea typeface="標楷體" pitchFamily="65" charset="-120"/>
                  </a:rPr>
                  <a:t>地政學系土地資源規劃組課程地圖</a:t>
                </a:r>
              </a:p>
            </p:txBody>
          </p:sp>
          <p:sp>
            <p:nvSpPr>
              <p:cNvPr id="5" name="圓角矩形 4"/>
              <p:cNvSpPr/>
              <p:nvPr/>
            </p:nvSpPr>
            <p:spPr>
              <a:xfrm>
                <a:off x="567538" y="3413346"/>
                <a:ext cx="357188" cy="2357437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2000" dirty="0">
                    <a:latin typeface="標楷體" pitchFamily="65" charset="-120"/>
                    <a:ea typeface="標楷體" pitchFamily="65" charset="-120"/>
                  </a:rPr>
                  <a:t>入學</a:t>
                </a:r>
              </a:p>
            </p:txBody>
          </p:sp>
          <p:sp>
            <p:nvSpPr>
              <p:cNvPr id="6" name="圓角矩形 5"/>
              <p:cNvSpPr/>
              <p:nvPr/>
            </p:nvSpPr>
            <p:spPr>
              <a:xfrm>
                <a:off x="496144" y="3341908"/>
                <a:ext cx="500062" cy="2500313"/>
              </a:xfrm>
              <a:prstGeom prst="round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cxnSp>
            <p:nvCxnSpPr>
              <p:cNvPr id="7" name="直線單箭頭接點 6"/>
              <p:cNvCxnSpPr/>
              <p:nvPr/>
            </p:nvCxnSpPr>
            <p:spPr>
              <a:xfrm flipV="1">
                <a:off x="1067645" y="2484649"/>
                <a:ext cx="357188" cy="0"/>
              </a:xfrm>
              <a:prstGeom prst="straightConnector1">
                <a:avLst/>
              </a:prstGeom>
              <a:ln w="34925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線接點 7"/>
              <p:cNvCxnSpPr>
                <a:cxnSpLocks/>
              </p:cNvCxnSpPr>
              <p:nvPr/>
            </p:nvCxnSpPr>
            <p:spPr>
              <a:xfrm flipV="1">
                <a:off x="1067605" y="2484197"/>
                <a:ext cx="40" cy="528687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矩形 10"/>
              <p:cNvSpPr/>
              <p:nvPr/>
            </p:nvSpPr>
            <p:spPr>
              <a:xfrm>
                <a:off x="1496257" y="1490457"/>
                <a:ext cx="342900" cy="178593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2000" dirty="0">
                    <a:latin typeface="標楷體" pitchFamily="65" charset="-120"/>
                    <a:ea typeface="標楷體" pitchFamily="65" charset="-120"/>
                  </a:rPr>
                  <a:t>基礎課程</a:t>
                </a:r>
              </a:p>
            </p:txBody>
          </p:sp>
          <p:sp>
            <p:nvSpPr>
              <p:cNvPr id="12" name="圓角矩形 11"/>
              <p:cNvSpPr/>
              <p:nvPr/>
            </p:nvSpPr>
            <p:spPr>
              <a:xfrm>
                <a:off x="1424820" y="1347581"/>
                <a:ext cx="500062" cy="2071688"/>
              </a:xfrm>
              <a:prstGeom prst="round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cxnSp>
            <p:nvCxnSpPr>
              <p:cNvPr id="13" name="直線單箭頭接點 12"/>
              <p:cNvCxnSpPr>
                <a:cxnSpLocks/>
              </p:cNvCxnSpPr>
              <p:nvPr/>
            </p:nvCxnSpPr>
            <p:spPr>
              <a:xfrm>
                <a:off x="1924882" y="2484649"/>
                <a:ext cx="29741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矩形 18"/>
              <p:cNvSpPr/>
              <p:nvPr/>
            </p:nvSpPr>
            <p:spPr bwMode="auto">
              <a:xfrm>
                <a:off x="2414219" y="1283917"/>
                <a:ext cx="1071563" cy="25717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200" dirty="0">
                    <a:latin typeface="標楷體" pitchFamily="65" charset="-120"/>
                    <a:ea typeface="標楷體" pitchFamily="65" charset="-120"/>
                  </a:rPr>
                  <a:t>民法</a:t>
                </a:r>
                <a:r>
                  <a:rPr kumimoji="0" lang="en-US" altLang="zh-TW" sz="1200" dirty="0">
                    <a:latin typeface="標楷體" pitchFamily="65" charset="-120"/>
                    <a:ea typeface="標楷體" pitchFamily="65" charset="-120"/>
                  </a:rPr>
                  <a:t>(</a:t>
                </a:r>
                <a:r>
                  <a:rPr kumimoji="0" lang="zh-TW" altLang="en-US" sz="1200" dirty="0">
                    <a:latin typeface="標楷體" pitchFamily="65" charset="-120"/>
                    <a:ea typeface="標楷體" pitchFamily="65" charset="-120"/>
                  </a:rPr>
                  <a:t>一</a:t>
                </a:r>
                <a:r>
                  <a:rPr kumimoji="0" lang="en-US" altLang="zh-TW" sz="1200" dirty="0">
                    <a:latin typeface="標楷體" pitchFamily="65" charset="-120"/>
                    <a:ea typeface="標楷體" pitchFamily="65" charset="-120"/>
                  </a:rPr>
                  <a:t>)</a:t>
                </a:r>
                <a:endParaRPr kumimoji="0"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20" name="文字方塊 67"/>
              <p:cNvSpPr txBox="1">
                <a:spLocks noChangeArrowheads="1"/>
              </p:cNvSpPr>
              <p:nvPr/>
            </p:nvSpPr>
            <p:spPr bwMode="auto">
              <a:xfrm>
                <a:off x="2445962" y="1575142"/>
                <a:ext cx="101886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zh-TW" altLang="en-US" sz="1600" dirty="0">
                    <a:latin typeface="Times New Roman" pitchFamily="18" charset="0"/>
                    <a:cs typeface="Times New Roman" pitchFamily="18" charset="0"/>
                  </a:rPr>
                  <a:t>一  </a:t>
                </a:r>
                <a:r>
                  <a:rPr kumimoji="0" lang="en-US" altLang="zh-TW" sz="1600" dirty="0">
                    <a:latin typeface="Times New Roman" pitchFamily="18" charset="0"/>
                    <a:cs typeface="Times New Roman" pitchFamily="18" charset="0"/>
                  </a:rPr>
                  <a:t>(3,0)</a:t>
                </a:r>
                <a:endParaRPr kumimoji="0" lang="zh-TW" altLang="en-US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 bwMode="auto">
              <a:xfrm>
                <a:off x="3624410" y="1274993"/>
                <a:ext cx="1033625" cy="25717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kumimoji="0" lang="zh-TW" altLang="en-US" sz="1200" dirty="0">
                    <a:solidFill>
                      <a:srgbClr val="FFFFFF"/>
                    </a:solidFill>
                    <a:latin typeface="標楷體" pitchFamily="65" charset="-120"/>
                    <a:ea typeface="標楷體" pitchFamily="65" charset="-120"/>
                  </a:rPr>
                  <a:t>都市計畫</a:t>
                </a:r>
              </a:p>
            </p:txBody>
          </p:sp>
          <p:sp>
            <p:nvSpPr>
              <p:cNvPr id="24" name="文字方塊 69"/>
              <p:cNvSpPr txBox="1">
                <a:spLocks noChangeArrowheads="1"/>
              </p:cNvSpPr>
              <p:nvPr/>
            </p:nvSpPr>
            <p:spPr bwMode="auto">
              <a:xfrm>
                <a:off x="3624410" y="1560740"/>
                <a:ext cx="10336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zh-TW" altLang="en-US" sz="1600" dirty="0">
                    <a:latin typeface="Times New Roman" pitchFamily="18" charset="0"/>
                    <a:cs typeface="Times New Roman" pitchFamily="18" charset="0"/>
                  </a:rPr>
                  <a:t>一  </a:t>
                </a:r>
                <a:r>
                  <a:rPr kumimoji="0" lang="en-US" altLang="zh-TW" sz="1600" dirty="0">
                    <a:latin typeface="Times New Roman" pitchFamily="18" charset="0"/>
                    <a:cs typeface="Times New Roman" pitchFamily="18" charset="0"/>
                  </a:rPr>
                  <a:t>(3,0)</a:t>
                </a:r>
                <a:endParaRPr kumimoji="0" lang="zh-TW" altLang="en-US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 bwMode="auto">
              <a:xfrm>
                <a:off x="8871365" y="1234426"/>
                <a:ext cx="1065213" cy="642938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27" name="矩形 26"/>
              <p:cNvSpPr/>
              <p:nvPr/>
            </p:nvSpPr>
            <p:spPr bwMode="auto">
              <a:xfrm>
                <a:off x="8871365" y="1234424"/>
                <a:ext cx="1065213" cy="25717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200" dirty="0" smtClean="0">
                    <a:latin typeface="標楷體" pitchFamily="65" charset="-120"/>
                    <a:ea typeface="標楷體" pitchFamily="65" charset="-120"/>
                  </a:rPr>
                  <a:t>統計學</a:t>
                </a:r>
                <a:r>
                  <a:rPr kumimoji="0" lang="en-US" altLang="zh-TW" sz="1200" dirty="0" smtClean="0">
                    <a:latin typeface="標楷體" pitchFamily="65" charset="-120"/>
                    <a:ea typeface="標楷體" pitchFamily="65" charset="-120"/>
                  </a:rPr>
                  <a:t>(</a:t>
                </a:r>
                <a:r>
                  <a:rPr kumimoji="0" lang="zh-TW" altLang="en-US" sz="1200" dirty="0" smtClean="0">
                    <a:latin typeface="標楷體" pitchFamily="65" charset="-120"/>
                    <a:ea typeface="標楷體" pitchFamily="65" charset="-120"/>
                  </a:rPr>
                  <a:t>一</a:t>
                </a:r>
                <a:r>
                  <a:rPr kumimoji="0" lang="en-US" altLang="zh-TW" sz="1200" dirty="0" smtClean="0">
                    <a:latin typeface="標楷體" pitchFamily="65" charset="-120"/>
                    <a:ea typeface="標楷體" pitchFamily="65" charset="-120"/>
                  </a:rPr>
                  <a:t>)</a:t>
                </a:r>
                <a:endParaRPr kumimoji="0"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28" name="文字方塊 75"/>
              <p:cNvSpPr txBox="1">
                <a:spLocks noChangeArrowheads="1"/>
              </p:cNvSpPr>
              <p:nvPr/>
            </p:nvSpPr>
            <p:spPr bwMode="auto">
              <a:xfrm>
                <a:off x="8871365" y="1526671"/>
                <a:ext cx="1071563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zh-TW" altLang="en-US" sz="1600" dirty="0">
                    <a:latin typeface="Times New Roman" pitchFamily="18" charset="0"/>
                    <a:cs typeface="Times New Roman" pitchFamily="18" charset="0"/>
                  </a:rPr>
                  <a:t>二  </a:t>
                </a:r>
                <a:r>
                  <a:rPr kumimoji="0" lang="en-US" altLang="zh-TW" sz="1600">
                    <a:latin typeface="Times New Roman" pitchFamily="18" charset="0"/>
                    <a:cs typeface="Times New Roman" pitchFamily="18" charset="0"/>
                  </a:rPr>
                  <a:t>(3,0)</a:t>
                </a:r>
                <a:endParaRPr kumimoji="0" lang="zh-TW" altLang="en-US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3" name="直線單箭頭接點 32"/>
              <p:cNvCxnSpPr/>
              <p:nvPr/>
            </p:nvCxnSpPr>
            <p:spPr>
              <a:xfrm>
                <a:off x="4868177" y="2556088"/>
                <a:ext cx="357161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單箭頭接點 35"/>
              <p:cNvCxnSpPr/>
              <p:nvPr/>
            </p:nvCxnSpPr>
            <p:spPr>
              <a:xfrm>
                <a:off x="6211140" y="6056552"/>
                <a:ext cx="357190" cy="1588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接點 55"/>
              <p:cNvCxnSpPr>
                <a:cxnSpLocks/>
              </p:cNvCxnSpPr>
              <p:nvPr/>
            </p:nvCxnSpPr>
            <p:spPr>
              <a:xfrm flipH="1" flipV="1">
                <a:off x="6206598" y="1500176"/>
                <a:ext cx="4544" cy="4556379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單箭頭接點 56"/>
              <p:cNvCxnSpPr/>
              <p:nvPr/>
            </p:nvCxnSpPr>
            <p:spPr>
              <a:xfrm>
                <a:off x="6227426" y="1519382"/>
                <a:ext cx="357187" cy="1587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單箭頭接點 57"/>
              <p:cNvCxnSpPr/>
              <p:nvPr/>
            </p:nvCxnSpPr>
            <p:spPr>
              <a:xfrm>
                <a:off x="6184776" y="3282732"/>
                <a:ext cx="357190" cy="1588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0" name="群組 137"/>
              <p:cNvGrpSpPr>
                <a:grpSpLocks/>
              </p:cNvGrpSpPr>
              <p:nvPr/>
            </p:nvGrpSpPr>
            <p:grpSpPr bwMode="auto">
              <a:xfrm>
                <a:off x="6568330" y="5252332"/>
                <a:ext cx="428627" cy="1743075"/>
                <a:chOff x="6615113" y="5772150"/>
                <a:chExt cx="375048" cy="1743075"/>
              </a:xfrm>
            </p:grpSpPr>
            <p:sp>
              <p:nvSpPr>
                <p:cNvPr id="65" name="圓角矩形 64"/>
                <p:cNvSpPr/>
                <p:nvPr/>
              </p:nvSpPr>
              <p:spPr>
                <a:xfrm>
                  <a:off x="6615113" y="5772150"/>
                  <a:ext cx="375048" cy="1743075"/>
                </a:xfrm>
                <a:prstGeom prst="round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TW" altLang="en-US"/>
                </a:p>
              </p:txBody>
            </p:sp>
            <p:sp>
              <p:nvSpPr>
                <p:cNvPr id="66" name="矩形 65"/>
                <p:cNvSpPr/>
                <p:nvPr/>
              </p:nvSpPr>
              <p:spPr>
                <a:xfrm>
                  <a:off x="6685955" y="5872162"/>
                  <a:ext cx="241698" cy="150018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zh-TW" altLang="en-US" sz="2000" dirty="0">
                      <a:latin typeface="標楷體" pitchFamily="65" charset="-120"/>
                      <a:ea typeface="標楷體" pitchFamily="65" charset="-120"/>
                    </a:rPr>
                    <a:t>選修課程</a:t>
                  </a:r>
                </a:p>
              </p:txBody>
            </p:sp>
          </p:grpSp>
          <p:grpSp>
            <p:nvGrpSpPr>
              <p:cNvPr id="61" name="群組 141"/>
              <p:cNvGrpSpPr>
                <a:grpSpLocks/>
              </p:cNvGrpSpPr>
              <p:nvPr/>
            </p:nvGrpSpPr>
            <p:grpSpPr bwMode="auto">
              <a:xfrm>
                <a:off x="7336670" y="4159669"/>
                <a:ext cx="5488095" cy="3448663"/>
                <a:chOff x="4803374" y="6524240"/>
                <a:chExt cx="2482386" cy="3771382"/>
              </a:xfrm>
            </p:grpSpPr>
            <p:sp>
              <p:nvSpPr>
                <p:cNvPr id="63" name="圓角矩形 62"/>
                <p:cNvSpPr/>
                <p:nvPr/>
              </p:nvSpPr>
              <p:spPr>
                <a:xfrm>
                  <a:off x="4803374" y="6524240"/>
                  <a:ext cx="2482386" cy="3613464"/>
                </a:xfrm>
                <a:prstGeom prst="round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TW" altLang="en-US"/>
                </a:p>
              </p:txBody>
            </p:sp>
            <p:sp>
              <p:nvSpPr>
                <p:cNvPr id="64" name="文字方塊 117"/>
                <p:cNvSpPr txBox="1">
                  <a:spLocks noChangeArrowheads="1"/>
                </p:cNvSpPr>
                <p:nvPr/>
              </p:nvSpPr>
              <p:spPr bwMode="auto">
                <a:xfrm>
                  <a:off x="4863981" y="6660583"/>
                  <a:ext cx="2343466" cy="36350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zh-TW" altLang="en-US" sz="1400" dirty="0">
                      <a:latin typeface="標楷體" pitchFamily="65" charset="-120"/>
                      <a:ea typeface="標楷體" pitchFamily="65" charset="-120"/>
                    </a:rPr>
                    <a:t>微積分、不動產概論</a:t>
                  </a:r>
                  <a:r>
                    <a:rPr lang="zh-TW" altLang="en-US" sz="1400" dirty="0" smtClean="0">
                      <a:latin typeface="標楷體" pitchFamily="65" charset="-120"/>
                      <a:ea typeface="標楷體" pitchFamily="65" charset="-120"/>
                    </a:rPr>
                    <a:t>、土地資源</a:t>
                  </a:r>
                  <a:r>
                    <a:rPr lang="zh-TW" altLang="en-US" sz="1400" dirty="0">
                      <a:latin typeface="標楷體" pitchFamily="65" charset="-120"/>
                      <a:ea typeface="標楷體" pitchFamily="65" charset="-120"/>
                    </a:rPr>
                    <a:t>概論、地政實務專題</a:t>
                  </a:r>
                  <a:r>
                    <a:rPr lang="en-US" altLang="zh-TW" sz="1400" dirty="0">
                      <a:latin typeface="標楷體" pitchFamily="65" charset="-120"/>
                      <a:ea typeface="標楷體" pitchFamily="65" charset="-120"/>
                    </a:rPr>
                    <a:t>(</a:t>
                  </a:r>
                  <a:r>
                    <a:rPr lang="zh-TW" altLang="en-US" sz="1400" dirty="0">
                      <a:latin typeface="標楷體" pitchFamily="65" charset="-120"/>
                      <a:ea typeface="標楷體" pitchFamily="65" charset="-120"/>
                    </a:rPr>
                    <a:t>一</a:t>
                  </a:r>
                  <a:r>
                    <a:rPr lang="en-US" altLang="zh-TW" sz="1400" dirty="0" smtClean="0">
                      <a:latin typeface="標楷體" pitchFamily="65" charset="-120"/>
                      <a:ea typeface="標楷體" pitchFamily="65" charset="-120"/>
                    </a:rPr>
                    <a:t>)(</a:t>
                  </a:r>
                  <a:r>
                    <a:rPr lang="zh-TW" altLang="en-US" sz="1400" dirty="0" smtClean="0">
                      <a:latin typeface="標楷體" pitchFamily="65" charset="-120"/>
                      <a:ea typeface="標楷體" pitchFamily="65" charset="-120"/>
                    </a:rPr>
                    <a:t>二</a:t>
                  </a:r>
                  <a:r>
                    <a:rPr lang="en-US" altLang="zh-TW" sz="1400" dirty="0" smtClean="0">
                      <a:latin typeface="標楷體" pitchFamily="65" charset="-120"/>
                      <a:ea typeface="標楷體" pitchFamily="65" charset="-120"/>
                    </a:rPr>
                    <a:t>)</a:t>
                  </a:r>
                  <a:r>
                    <a:rPr lang="zh-TW" altLang="en-US" sz="1400" dirty="0" smtClean="0">
                      <a:latin typeface="標楷體" pitchFamily="65" charset="-120"/>
                      <a:ea typeface="標楷體" pitchFamily="65" charset="-120"/>
                    </a:rPr>
                    <a:t>、土地</a:t>
                  </a:r>
                  <a:r>
                    <a:rPr lang="zh-TW" altLang="en-US" sz="1400" dirty="0">
                      <a:latin typeface="標楷體" pitchFamily="65" charset="-120"/>
                      <a:ea typeface="標楷體" pitchFamily="65" charset="-120"/>
                    </a:rPr>
                    <a:t>制度史、民法（二）、建築學概論、圖學、土地與人權、土地重劃、敷地計畫、土地稅、大地測量學、會計學、公共政策與民主治理、資源經濟學、環境與基本設計、不動產交易法、不動產與證券化、土地經濟學（二）、土地法（二）、都市設計、貨幣銀行、不動產財務分析、不動產估價理論、航空攝影測量學及實習、環境遙測與空間資訊學、計畫分析方法、土地登記、都市工程學、土地使用管制、空間決策、土地行政、不動產估價實務、景觀設計、地籍測量及實習、不動產開發、當代土地問題的跨國經驗、都市更新、都市經濟學、不動產投資與市場分析、研究方法、英文地政文獻選讀、不動產金融、城鄉問題與政策分析、應用統計、區域經濟學、國土規劃、土地法實例研習、不動產經濟分析、土地問題討論、環境規劃與政策、土地經濟分析、當前都市規劃與設計－概念與國際實例、電腦輔助大量估價、產業用地政策、地方創生入門</a:t>
                  </a:r>
                  <a:r>
                    <a:rPr lang="en-US" altLang="zh-TW" sz="1400" dirty="0">
                      <a:latin typeface="標楷體" pitchFamily="65" charset="-120"/>
                      <a:ea typeface="標楷體" pitchFamily="65" charset="-120"/>
                    </a:rPr>
                    <a:t>…</a:t>
                  </a:r>
                </a:p>
              </p:txBody>
            </p:sp>
          </p:grpSp>
          <p:cxnSp>
            <p:nvCxnSpPr>
              <p:cNvPr id="62" name="直線單箭頭接點 61"/>
              <p:cNvCxnSpPr>
                <a:cxnSpLocks/>
              </p:cNvCxnSpPr>
              <p:nvPr/>
            </p:nvCxnSpPr>
            <p:spPr>
              <a:xfrm flipV="1">
                <a:off x="6996957" y="6065971"/>
                <a:ext cx="339712" cy="6156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矩形 68"/>
              <p:cNvSpPr/>
              <p:nvPr/>
            </p:nvSpPr>
            <p:spPr bwMode="auto">
              <a:xfrm>
                <a:off x="6451547" y="7682736"/>
                <a:ext cx="5887097" cy="27636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zh-TW" altLang="en-US" sz="1600" dirty="0">
                    <a:latin typeface="標楷體" pitchFamily="65" charset="-120"/>
                    <a:ea typeface="標楷體" pitchFamily="65" charset="-120"/>
                  </a:rPr>
                  <a:t>研究所課程舉隅</a:t>
                </a:r>
              </a:p>
            </p:txBody>
          </p:sp>
          <p:sp>
            <p:nvSpPr>
              <p:cNvPr id="70" name="矩形 69"/>
              <p:cNvSpPr/>
              <p:nvPr/>
            </p:nvSpPr>
            <p:spPr bwMode="auto">
              <a:xfrm>
                <a:off x="6376452" y="8121773"/>
                <a:ext cx="279095" cy="135144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zh-TW" altLang="en-US" sz="1200" dirty="0">
                    <a:latin typeface="標楷體" pitchFamily="65" charset="-120"/>
                    <a:ea typeface="標楷體" pitchFamily="65" charset="-120"/>
                  </a:rPr>
                  <a:t>土地與環境規劃</a:t>
                </a:r>
                <a:endParaRPr lang="en-US" altLang="zh-TW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71" name="文字方塊 207"/>
              <p:cNvSpPr txBox="1">
                <a:spLocks noChangeArrowheads="1"/>
              </p:cNvSpPr>
              <p:nvPr/>
            </p:nvSpPr>
            <p:spPr bwMode="auto">
              <a:xfrm>
                <a:off x="6530936" y="7950918"/>
                <a:ext cx="5941576" cy="323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zh-TW" altLang="en-US" sz="15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73" name="圓角矩形 72"/>
              <p:cNvSpPr/>
              <p:nvPr/>
            </p:nvSpPr>
            <p:spPr bwMode="auto">
              <a:xfrm>
                <a:off x="6554423" y="829985"/>
                <a:ext cx="428628" cy="1643073"/>
              </a:xfrm>
              <a:prstGeom prst="round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74" name="矩形 73"/>
              <p:cNvSpPr/>
              <p:nvPr/>
            </p:nvSpPr>
            <p:spPr bwMode="auto">
              <a:xfrm>
                <a:off x="6625861" y="892072"/>
                <a:ext cx="285752" cy="150954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2000" dirty="0">
                    <a:latin typeface="標楷體" pitchFamily="65" charset="-120"/>
                    <a:ea typeface="標楷體" pitchFamily="65" charset="-120"/>
                  </a:rPr>
                  <a:t>系共同必修</a:t>
                </a:r>
              </a:p>
            </p:txBody>
          </p:sp>
          <p:sp>
            <p:nvSpPr>
              <p:cNvPr id="75" name="圓角矩形 74"/>
              <p:cNvSpPr/>
              <p:nvPr/>
            </p:nvSpPr>
            <p:spPr bwMode="auto">
              <a:xfrm>
                <a:off x="7497022" y="1091564"/>
                <a:ext cx="3894675" cy="928687"/>
              </a:xfrm>
              <a:prstGeom prst="round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77" name="矩形 76"/>
              <p:cNvSpPr/>
              <p:nvPr/>
            </p:nvSpPr>
            <p:spPr bwMode="auto">
              <a:xfrm>
                <a:off x="9947857" y="2546893"/>
                <a:ext cx="1176238" cy="26511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200" dirty="0">
                    <a:latin typeface="標楷體" pitchFamily="65" charset="-120"/>
                    <a:ea typeface="標楷體" pitchFamily="65" charset="-120"/>
                  </a:rPr>
                  <a:t>土地經濟學</a:t>
                </a:r>
                <a:r>
                  <a:rPr kumimoji="0" lang="en-US" altLang="zh-TW" sz="1200" dirty="0">
                    <a:latin typeface="標楷體" pitchFamily="65" charset="-120"/>
                    <a:ea typeface="標楷體" pitchFamily="65" charset="-120"/>
                  </a:rPr>
                  <a:t>(</a:t>
                </a:r>
                <a:r>
                  <a:rPr kumimoji="0" lang="zh-TW" altLang="en-US" sz="1200" dirty="0">
                    <a:latin typeface="標楷體" pitchFamily="65" charset="-120"/>
                    <a:ea typeface="標楷體" pitchFamily="65" charset="-120"/>
                  </a:rPr>
                  <a:t>一</a:t>
                </a:r>
                <a:r>
                  <a:rPr kumimoji="0" lang="en-US" altLang="zh-TW" sz="1200" dirty="0">
                    <a:latin typeface="標楷體" pitchFamily="65" charset="-120"/>
                    <a:ea typeface="標楷體" pitchFamily="65" charset="-120"/>
                  </a:rPr>
                  <a:t>)</a:t>
                </a:r>
                <a:endParaRPr kumimoji="0"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78" name="文字方塊 177"/>
              <p:cNvSpPr txBox="1">
                <a:spLocks noChangeArrowheads="1"/>
              </p:cNvSpPr>
              <p:nvPr/>
            </p:nvSpPr>
            <p:spPr bwMode="auto">
              <a:xfrm>
                <a:off x="9936743" y="2812643"/>
                <a:ext cx="1202971" cy="3385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zh-TW" altLang="en-US" sz="1600" dirty="0">
                    <a:latin typeface="Times New Roman" pitchFamily="18" charset="0"/>
                    <a:cs typeface="Times New Roman" pitchFamily="18" charset="0"/>
                  </a:rPr>
                  <a:t>二  </a:t>
                </a:r>
                <a:r>
                  <a:rPr kumimoji="0" lang="en-US" altLang="zh-TW" sz="1600" dirty="0">
                    <a:latin typeface="Times New Roman" pitchFamily="18" charset="0"/>
                    <a:cs typeface="Times New Roman" pitchFamily="18" charset="0"/>
                  </a:rPr>
                  <a:t>(3,0)</a:t>
                </a:r>
                <a:endParaRPr kumimoji="0" lang="zh-TW" altLang="en-US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1" name="矩形 80"/>
              <p:cNvSpPr/>
              <p:nvPr/>
            </p:nvSpPr>
            <p:spPr bwMode="auto">
              <a:xfrm>
                <a:off x="7711316" y="1234425"/>
                <a:ext cx="1000125" cy="2555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200" dirty="0">
                    <a:latin typeface="標楷體" pitchFamily="65" charset="-120"/>
                    <a:ea typeface="標楷體" pitchFamily="65" charset="-120"/>
                  </a:rPr>
                  <a:t>土地法</a:t>
                </a:r>
                <a:r>
                  <a:rPr kumimoji="0" lang="en-US" altLang="zh-TW" sz="1200" dirty="0">
                    <a:latin typeface="標楷體" pitchFamily="65" charset="-120"/>
                    <a:ea typeface="標楷體" pitchFamily="65" charset="-120"/>
                  </a:rPr>
                  <a:t>(</a:t>
                </a:r>
                <a:r>
                  <a:rPr kumimoji="0" lang="zh-TW" altLang="en-US" sz="1200" dirty="0">
                    <a:latin typeface="標楷體" pitchFamily="65" charset="-120"/>
                    <a:ea typeface="標楷體" pitchFamily="65" charset="-120"/>
                  </a:rPr>
                  <a:t>一</a:t>
                </a:r>
                <a:r>
                  <a:rPr kumimoji="0" lang="en-US" altLang="zh-TW" sz="1200" dirty="0">
                    <a:latin typeface="標楷體" pitchFamily="65" charset="-120"/>
                    <a:ea typeface="標楷體" pitchFamily="65" charset="-120"/>
                  </a:rPr>
                  <a:t>)</a:t>
                </a:r>
                <a:endParaRPr kumimoji="0" lang="zh-TW" altLang="en-US" sz="12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82" name="文字方塊 179"/>
              <p:cNvSpPr txBox="1">
                <a:spLocks noChangeArrowheads="1"/>
              </p:cNvSpPr>
              <p:nvPr/>
            </p:nvSpPr>
            <p:spPr bwMode="auto">
              <a:xfrm>
                <a:off x="7728223" y="1500176"/>
                <a:ext cx="94965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zh-TW" altLang="en-US" sz="1600" dirty="0">
                    <a:latin typeface="Times New Roman" pitchFamily="18" charset="0"/>
                    <a:cs typeface="Times New Roman" pitchFamily="18" charset="0"/>
                  </a:rPr>
                  <a:t>二  </a:t>
                </a:r>
                <a:r>
                  <a:rPr kumimoji="0" lang="en-US" altLang="zh-TW" sz="1600" dirty="0">
                    <a:latin typeface="Times New Roman" pitchFamily="18" charset="0"/>
                    <a:cs typeface="Times New Roman" pitchFamily="18" charset="0"/>
                  </a:rPr>
                  <a:t>(3,0)</a:t>
                </a:r>
                <a:endParaRPr kumimoji="0" lang="zh-TW" altLang="en-US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" name="矩形 82"/>
              <p:cNvSpPr/>
              <p:nvPr/>
            </p:nvSpPr>
            <p:spPr bwMode="auto">
              <a:xfrm>
                <a:off x="7711316" y="1234425"/>
                <a:ext cx="1000125" cy="64293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85" name="矩形 84"/>
              <p:cNvSpPr/>
              <p:nvPr/>
            </p:nvSpPr>
            <p:spPr bwMode="auto">
              <a:xfrm>
                <a:off x="10082379" y="1234425"/>
                <a:ext cx="1071563" cy="28575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200" dirty="0">
                    <a:latin typeface="標楷體" pitchFamily="65" charset="-120"/>
                    <a:ea typeface="標楷體" pitchFamily="65" charset="-120"/>
                  </a:rPr>
                  <a:t>土地政策</a:t>
                </a:r>
              </a:p>
            </p:txBody>
          </p:sp>
          <p:sp>
            <p:nvSpPr>
              <p:cNvPr id="86" name="文字方塊 178"/>
              <p:cNvSpPr txBox="1">
                <a:spLocks noChangeArrowheads="1"/>
              </p:cNvSpPr>
              <p:nvPr/>
            </p:nvSpPr>
            <p:spPr bwMode="auto">
              <a:xfrm>
                <a:off x="10082380" y="1520201"/>
                <a:ext cx="1071562" cy="338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zh-TW" altLang="en-US" sz="1600" dirty="0">
                    <a:latin typeface="Times New Roman" pitchFamily="18" charset="0"/>
                    <a:cs typeface="Times New Roman" pitchFamily="18" charset="0"/>
                  </a:rPr>
                  <a:t>三  </a:t>
                </a:r>
                <a:r>
                  <a:rPr kumimoji="0" lang="en-US" altLang="zh-TW" sz="1600" dirty="0">
                    <a:latin typeface="Times New Roman" pitchFamily="18" charset="0"/>
                    <a:cs typeface="Times New Roman" pitchFamily="18" charset="0"/>
                  </a:rPr>
                  <a:t>(0,3)</a:t>
                </a:r>
                <a:endParaRPr kumimoji="0" lang="zh-TW" altLang="en-US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7" name="矩形 86"/>
              <p:cNvSpPr/>
              <p:nvPr/>
            </p:nvSpPr>
            <p:spPr bwMode="auto">
              <a:xfrm>
                <a:off x="10082379" y="1234424"/>
                <a:ext cx="1071563" cy="64293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cxnSp>
            <p:nvCxnSpPr>
              <p:cNvPr id="88" name="直線單箭頭接點 87"/>
              <p:cNvCxnSpPr/>
              <p:nvPr/>
            </p:nvCxnSpPr>
            <p:spPr>
              <a:xfrm>
                <a:off x="6996929" y="1520185"/>
                <a:ext cx="500066" cy="1588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矩形 89"/>
              <p:cNvSpPr/>
              <p:nvPr/>
            </p:nvSpPr>
            <p:spPr bwMode="auto">
              <a:xfrm>
                <a:off x="3624410" y="2803712"/>
                <a:ext cx="1033625" cy="28575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100" dirty="0">
                    <a:latin typeface="標楷體" pitchFamily="65" charset="-120"/>
                    <a:ea typeface="標楷體" pitchFamily="65" charset="-120"/>
                  </a:rPr>
                  <a:t>測量學及實習</a:t>
                </a:r>
              </a:p>
            </p:txBody>
          </p:sp>
          <p:sp>
            <p:nvSpPr>
              <p:cNvPr id="91" name="文字方塊 178"/>
              <p:cNvSpPr txBox="1">
                <a:spLocks noChangeArrowheads="1"/>
              </p:cNvSpPr>
              <p:nvPr/>
            </p:nvSpPr>
            <p:spPr bwMode="auto">
              <a:xfrm>
                <a:off x="3624412" y="3089486"/>
                <a:ext cx="1033624" cy="338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zh-TW" altLang="en-US" sz="1600" dirty="0">
                    <a:latin typeface="Times New Roman" pitchFamily="18" charset="0"/>
                    <a:cs typeface="Times New Roman" pitchFamily="18" charset="0"/>
                  </a:rPr>
                  <a:t>一  </a:t>
                </a:r>
                <a:r>
                  <a:rPr kumimoji="0" lang="en-US" altLang="zh-TW" sz="1600" dirty="0">
                    <a:latin typeface="Times New Roman" pitchFamily="18" charset="0"/>
                    <a:cs typeface="Times New Roman" pitchFamily="18" charset="0"/>
                  </a:rPr>
                  <a:t>(0,3)</a:t>
                </a:r>
                <a:endParaRPr kumimoji="0" lang="zh-TW" altLang="en-US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4" name="矩形 93"/>
              <p:cNvSpPr/>
              <p:nvPr/>
            </p:nvSpPr>
            <p:spPr bwMode="auto">
              <a:xfrm>
                <a:off x="6613406" y="2634613"/>
                <a:ext cx="267305" cy="127553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2000" dirty="0">
                    <a:latin typeface="標楷體" pitchFamily="65" charset="-120"/>
                    <a:ea typeface="標楷體" pitchFamily="65" charset="-120"/>
                  </a:rPr>
                  <a:t>分組必修</a:t>
                </a:r>
              </a:p>
            </p:txBody>
          </p:sp>
          <p:sp>
            <p:nvSpPr>
              <p:cNvPr id="95" name="圓角矩形 94"/>
              <p:cNvSpPr/>
              <p:nvPr/>
            </p:nvSpPr>
            <p:spPr bwMode="auto">
              <a:xfrm>
                <a:off x="6541969" y="2568352"/>
                <a:ext cx="428628" cy="1428760"/>
              </a:xfrm>
              <a:prstGeom prst="round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cxnSp>
            <p:nvCxnSpPr>
              <p:cNvPr id="96" name="直線單箭頭接點 95"/>
              <p:cNvCxnSpPr/>
              <p:nvPr/>
            </p:nvCxnSpPr>
            <p:spPr>
              <a:xfrm>
                <a:off x="6970594" y="3282732"/>
                <a:ext cx="500066" cy="1588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矩形 102"/>
              <p:cNvSpPr/>
              <p:nvPr/>
            </p:nvSpPr>
            <p:spPr bwMode="auto">
              <a:xfrm>
                <a:off x="8794464" y="2546893"/>
                <a:ext cx="1000125" cy="32226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100" dirty="0">
                    <a:latin typeface="標楷體" pitchFamily="65" charset="-120"/>
                    <a:ea typeface="標楷體" pitchFamily="65" charset="-120"/>
                  </a:rPr>
                  <a:t>都市土地</a:t>
                </a:r>
                <a:endParaRPr kumimoji="0" lang="en-US" altLang="zh-TW" sz="1100" dirty="0">
                  <a:latin typeface="標楷體" pitchFamily="65" charset="-120"/>
                  <a:ea typeface="標楷體" pitchFamily="65" charset="-120"/>
                </a:endParaRPr>
              </a:p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100" dirty="0">
                    <a:latin typeface="標楷體" pitchFamily="65" charset="-120"/>
                    <a:ea typeface="標楷體" pitchFamily="65" charset="-120"/>
                  </a:rPr>
                  <a:t>使用計畫</a:t>
                </a:r>
              </a:p>
            </p:txBody>
          </p:sp>
          <p:sp>
            <p:nvSpPr>
              <p:cNvPr id="104" name="文字方塊 189"/>
              <p:cNvSpPr txBox="1">
                <a:spLocks noChangeArrowheads="1"/>
              </p:cNvSpPr>
              <p:nvPr/>
            </p:nvSpPr>
            <p:spPr bwMode="auto">
              <a:xfrm>
                <a:off x="8794464" y="2868673"/>
                <a:ext cx="1000125" cy="3386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zh-TW" altLang="en-US" sz="1600" dirty="0">
                    <a:latin typeface="Times New Roman" pitchFamily="18" charset="0"/>
                    <a:cs typeface="Times New Roman" pitchFamily="18" charset="0"/>
                  </a:rPr>
                  <a:t>二 </a:t>
                </a:r>
                <a:r>
                  <a:rPr kumimoji="0" lang="en-US" altLang="zh-TW" sz="1600" dirty="0">
                    <a:latin typeface="Times New Roman" pitchFamily="18" charset="0"/>
                    <a:cs typeface="Times New Roman" pitchFamily="18" charset="0"/>
                  </a:rPr>
                  <a:t>(2,0)</a:t>
                </a:r>
                <a:endParaRPr kumimoji="0" lang="zh-TW" altLang="en-US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7" name="矩形 126"/>
              <p:cNvSpPr/>
              <p:nvPr/>
            </p:nvSpPr>
            <p:spPr bwMode="auto">
              <a:xfrm>
                <a:off x="5296776" y="1413096"/>
                <a:ext cx="428625" cy="192881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anchor="ctr"/>
              <a:lstStyle/>
              <a:p>
                <a:pPr algn="ctr">
                  <a:defRPr/>
                </a:pPr>
                <a:r>
                  <a:rPr kumimoji="0" lang="zh-TW" altLang="en-US" sz="2300" dirty="0">
                    <a:solidFill>
                      <a:srgbClr val="FFFFFF"/>
                    </a:solidFill>
                    <a:latin typeface="標楷體" pitchFamily="65" charset="-120"/>
                    <a:ea typeface="標楷體" pitchFamily="65" charset="-120"/>
                  </a:rPr>
                  <a:t>進階核心課程</a:t>
                </a:r>
              </a:p>
            </p:txBody>
          </p:sp>
          <p:sp>
            <p:nvSpPr>
              <p:cNvPr id="128" name="圓角矩形 127"/>
              <p:cNvSpPr/>
              <p:nvPr/>
            </p:nvSpPr>
            <p:spPr bwMode="auto">
              <a:xfrm>
                <a:off x="5225338" y="1341658"/>
                <a:ext cx="571500" cy="2071688"/>
              </a:xfrm>
              <a:prstGeom prst="round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140" name="文字方塊 152"/>
              <p:cNvSpPr txBox="1">
                <a:spLocks noChangeArrowheads="1"/>
              </p:cNvSpPr>
              <p:nvPr/>
            </p:nvSpPr>
            <p:spPr bwMode="auto">
              <a:xfrm>
                <a:off x="2349842" y="7039001"/>
                <a:ext cx="1500187" cy="2603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zh-TW" altLang="en-US" sz="1100">
                  <a:latin typeface="標楷體" pitchFamily="65" charset="-120"/>
                  <a:ea typeface="標楷體" pitchFamily="65" charset="-120"/>
                </a:endParaRPr>
              </a:p>
            </p:txBody>
          </p:sp>
          <p:cxnSp>
            <p:nvCxnSpPr>
              <p:cNvPr id="145" name="直線接點 144"/>
              <p:cNvCxnSpPr/>
              <p:nvPr/>
            </p:nvCxnSpPr>
            <p:spPr>
              <a:xfrm>
                <a:off x="5782511" y="2102835"/>
                <a:ext cx="428629" cy="0"/>
              </a:xfrm>
              <a:prstGeom prst="line">
                <a:avLst/>
              </a:prstGeom>
              <a:ln w="539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矩形 145"/>
              <p:cNvSpPr/>
              <p:nvPr/>
            </p:nvSpPr>
            <p:spPr>
              <a:xfrm>
                <a:off x="9640164" y="412950"/>
                <a:ext cx="2714644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0" lang="en-US" altLang="zh-TW" sz="1200" b="1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111</a:t>
                </a:r>
                <a:r>
                  <a:rPr kumimoji="0" lang="zh-TW" altLang="en-US" sz="1200" b="1" smtClean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學年</a:t>
                </a:r>
                <a:r>
                  <a:rPr kumimoji="0" lang="zh-TW" altLang="en-US" sz="1200" b="1" dirty="0">
                    <a:solidFill>
                      <a:schemeClr val="tx1"/>
                    </a:solidFill>
                    <a:latin typeface="標楷體" pitchFamily="65" charset="-120"/>
                    <a:ea typeface="標楷體" pitchFamily="65" charset="-120"/>
                  </a:rPr>
                  <a:t>度後入學學生適用</a:t>
                </a:r>
              </a:p>
            </p:txBody>
          </p:sp>
          <p:sp>
            <p:nvSpPr>
              <p:cNvPr id="167" name="矩形 166"/>
              <p:cNvSpPr/>
              <p:nvPr/>
            </p:nvSpPr>
            <p:spPr bwMode="auto">
              <a:xfrm>
                <a:off x="2411064" y="2800208"/>
                <a:ext cx="1074717" cy="642937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 dirty="0"/>
              </a:p>
            </p:txBody>
          </p:sp>
          <p:sp>
            <p:nvSpPr>
              <p:cNvPr id="168" name="矩形 167"/>
              <p:cNvSpPr/>
              <p:nvPr/>
            </p:nvSpPr>
            <p:spPr bwMode="auto">
              <a:xfrm>
                <a:off x="2411064" y="2800209"/>
                <a:ext cx="1074717" cy="30438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050" dirty="0">
                    <a:latin typeface="標楷體" pitchFamily="65" charset="-120"/>
                    <a:ea typeface="標楷體" pitchFamily="65" charset="-120"/>
                  </a:rPr>
                  <a:t>電腦繪圖與</a:t>
                </a:r>
                <a:endParaRPr kumimoji="0" lang="en-US" altLang="zh-TW" sz="1050" dirty="0">
                  <a:latin typeface="標楷體" pitchFamily="65" charset="-120"/>
                  <a:ea typeface="標楷體" pitchFamily="65" charset="-120"/>
                </a:endParaRPr>
              </a:p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050" dirty="0">
                    <a:latin typeface="標楷體" pitchFamily="65" charset="-120"/>
                    <a:ea typeface="標楷體" pitchFamily="65" charset="-120"/>
                  </a:rPr>
                  <a:t>地理資訊系統</a:t>
                </a:r>
              </a:p>
            </p:txBody>
          </p:sp>
          <p:sp>
            <p:nvSpPr>
              <p:cNvPr id="162" name="矩形 161"/>
              <p:cNvSpPr/>
              <p:nvPr/>
            </p:nvSpPr>
            <p:spPr bwMode="auto">
              <a:xfrm>
                <a:off x="7621588" y="2539230"/>
                <a:ext cx="1000125" cy="28575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100" dirty="0">
                    <a:latin typeface="標楷體" pitchFamily="65" charset="-120"/>
                    <a:ea typeface="標楷體" pitchFamily="65" charset="-120"/>
                  </a:rPr>
                  <a:t>規劃實務</a:t>
                </a:r>
                <a:r>
                  <a:rPr kumimoji="0" lang="en-US" altLang="zh-TW" sz="1100" dirty="0">
                    <a:latin typeface="標楷體" pitchFamily="65" charset="-120"/>
                    <a:ea typeface="標楷體" pitchFamily="65" charset="-120"/>
                  </a:rPr>
                  <a:t>(</a:t>
                </a:r>
                <a:r>
                  <a:rPr kumimoji="0" lang="zh-TW" altLang="en-US" sz="1100" dirty="0">
                    <a:latin typeface="標楷體" pitchFamily="65" charset="-120"/>
                    <a:ea typeface="標楷體" pitchFamily="65" charset="-120"/>
                  </a:rPr>
                  <a:t>一</a:t>
                </a:r>
                <a:r>
                  <a:rPr kumimoji="0" lang="en-US" altLang="zh-TW" sz="1100" dirty="0">
                    <a:latin typeface="標楷體" pitchFamily="65" charset="-120"/>
                    <a:ea typeface="標楷體" pitchFamily="65" charset="-120"/>
                  </a:rPr>
                  <a:t>)</a:t>
                </a:r>
                <a:endParaRPr kumimoji="0" lang="zh-TW" altLang="en-US" sz="11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63" name="文字方塊 184"/>
              <p:cNvSpPr txBox="1">
                <a:spLocks noChangeArrowheads="1"/>
              </p:cNvSpPr>
              <p:nvPr/>
            </p:nvSpPr>
            <p:spPr bwMode="auto">
              <a:xfrm>
                <a:off x="7621588" y="2801682"/>
                <a:ext cx="100012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zh-TW" altLang="en-US" sz="1600" dirty="0">
                    <a:latin typeface="Times New Roman" pitchFamily="18" charset="0"/>
                    <a:cs typeface="Times New Roman" pitchFamily="18" charset="0"/>
                  </a:rPr>
                  <a:t>二  </a:t>
                </a:r>
                <a:r>
                  <a:rPr kumimoji="0" lang="en-US" altLang="zh-TW" sz="1600" dirty="0" smtClean="0">
                    <a:latin typeface="Times New Roman" pitchFamily="18" charset="0"/>
                    <a:cs typeface="Times New Roman" pitchFamily="18" charset="0"/>
                  </a:rPr>
                  <a:t>(4,4)</a:t>
                </a:r>
                <a:endParaRPr kumimoji="0" lang="zh-TW" altLang="en-US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" name="矩形 2"/>
              <p:cNvSpPr/>
              <p:nvPr/>
            </p:nvSpPr>
            <p:spPr>
              <a:xfrm>
                <a:off x="6833287" y="8069091"/>
                <a:ext cx="5705516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zh-TW" altLang="en-US" sz="1400" dirty="0">
                    <a:latin typeface="標楷體" pitchFamily="65" charset="-120"/>
                    <a:ea typeface="標楷體" pitchFamily="65" charset="-120"/>
                  </a:rPr>
                  <a:t>土地使用與運輸專題研究、研究方法、環境規劃與設計專題、</a:t>
                </a:r>
                <a:endParaRPr lang="en-US" altLang="zh-TW" sz="1400" dirty="0">
                  <a:latin typeface="標楷體" pitchFamily="65" charset="-120"/>
                  <a:ea typeface="標楷體" pitchFamily="65" charset="-120"/>
                </a:endParaRPr>
              </a:p>
              <a:p>
                <a:pPr algn="just"/>
                <a:r>
                  <a:rPr lang="zh-TW" altLang="en-US" sz="1400" dirty="0">
                    <a:latin typeface="標楷體" pitchFamily="65" charset="-120"/>
                    <a:ea typeface="標楷體" pitchFamily="65" charset="-120"/>
                  </a:rPr>
                  <a:t>綠色建築與智慧生態社區、成長管理與土地利用政策、</a:t>
                </a:r>
                <a:endParaRPr lang="en-US" altLang="zh-TW" sz="1400" dirty="0">
                  <a:latin typeface="標楷體" pitchFamily="65" charset="-120"/>
                  <a:ea typeface="標楷體" pitchFamily="65" charset="-120"/>
                </a:endParaRPr>
              </a:p>
              <a:p>
                <a:pPr algn="just"/>
                <a:r>
                  <a:rPr lang="zh-TW" altLang="zh-TW" sz="1400" dirty="0">
                    <a:latin typeface="標楷體" pitchFamily="65" charset="-120"/>
                    <a:ea typeface="標楷體" pitchFamily="65" charset="-120"/>
                  </a:rPr>
                  <a:t>都市社會與都市問題研究</a:t>
                </a:r>
                <a:r>
                  <a:rPr lang="zh-TW" altLang="en-US" sz="1400" dirty="0">
                    <a:latin typeface="標楷體" pitchFamily="65" charset="-120"/>
                    <a:ea typeface="標楷體" pitchFamily="65" charset="-120"/>
                  </a:rPr>
                  <a:t>、規劃理論專題研究、</a:t>
                </a:r>
                <a:endParaRPr lang="en-US" altLang="zh-TW" sz="1400" dirty="0">
                  <a:latin typeface="標楷體" pitchFamily="65" charset="-120"/>
                  <a:ea typeface="標楷體" pitchFamily="65" charset="-120"/>
                </a:endParaRPr>
              </a:p>
              <a:p>
                <a:pPr algn="just"/>
                <a:r>
                  <a:rPr lang="zh-TW" altLang="en-US" sz="1400" dirty="0">
                    <a:latin typeface="標楷體" pitchFamily="65" charset="-120"/>
                    <a:ea typeface="標楷體" pitchFamily="65" charset="-120"/>
                  </a:rPr>
                  <a:t>不動產市場土地開發行為之分析、空間分析、</a:t>
                </a:r>
                <a:endParaRPr lang="en-US" altLang="zh-TW" sz="1400" dirty="0">
                  <a:latin typeface="標楷體" pitchFamily="65" charset="-120"/>
                  <a:ea typeface="標楷體" pitchFamily="65" charset="-120"/>
                </a:endParaRPr>
              </a:p>
              <a:p>
                <a:pPr algn="just"/>
                <a:r>
                  <a:rPr lang="zh-TW" altLang="en-US" sz="1400" dirty="0">
                    <a:latin typeface="標楷體" pitchFamily="65" charset="-120"/>
                    <a:ea typeface="標楷體" pitchFamily="65" charset="-120"/>
                  </a:rPr>
                  <a:t>氣候變遷時期土地與環境法制專題研究、產業用地政策專題研究、</a:t>
                </a:r>
                <a:endParaRPr lang="en-US" altLang="zh-TW" sz="1400" dirty="0">
                  <a:latin typeface="標楷體" pitchFamily="65" charset="-120"/>
                  <a:ea typeface="標楷體" pitchFamily="65" charset="-120"/>
                </a:endParaRPr>
              </a:p>
              <a:p>
                <a:pPr algn="just"/>
                <a:r>
                  <a:rPr lang="zh-TW" altLang="en-US" sz="1400" dirty="0">
                    <a:latin typeface="標楷體" pitchFamily="65" charset="-120"/>
                    <a:ea typeface="標楷體" pitchFamily="65" charset="-120"/>
                  </a:rPr>
                  <a:t>空間資訊整合應用分析、地理資訊系統總論、地理資訊系統特論</a:t>
                </a:r>
                <a:r>
                  <a:rPr lang="en-US" altLang="zh-TW" sz="1400" dirty="0">
                    <a:latin typeface="標楷體" pitchFamily="65" charset="-120"/>
                    <a:ea typeface="標楷體" pitchFamily="65" charset="-120"/>
                  </a:rPr>
                  <a:t>…</a:t>
                </a:r>
              </a:p>
            </p:txBody>
          </p:sp>
          <p:sp>
            <p:nvSpPr>
              <p:cNvPr id="147" name="圓角矩形 146"/>
              <p:cNvSpPr/>
              <p:nvPr/>
            </p:nvSpPr>
            <p:spPr>
              <a:xfrm>
                <a:off x="1416635" y="6509689"/>
                <a:ext cx="500062" cy="2730496"/>
              </a:xfrm>
              <a:prstGeom prst="round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cxnSp>
            <p:nvCxnSpPr>
              <p:cNvPr id="148" name="直線單箭頭接點 147"/>
              <p:cNvCxnSpPr/>
              <p:nvPr/>
            </p:nvCxnSpPr>
            <p:spPr>
              <a:xfrm>
                <a:off x="1916731" y="7787633"/>
                <a:ext cx="285750" cy="1587"/>
              </a:xfrm>
              <a:prstGeom prst="straightConnector1">
                <a:avLst/>
              </a:prstGeom>
              <a:ln w="6032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9" name="矩形 148"/>
              <p:cNvSpPr/>
              <p:nvPr/>
            </p:nvSpPr>
            <p:spPr>
              <a:xfrm>
                <a:off x="1502394" y="6687485"/>
                <a:ext cx="342900" cy="240823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2000" dirty="0">
                    <a:latin typeface="標楷體" pitchFamily="65" charset="-120"/>
                    <a:ea typeface="標楷體" pitchFamily="65" charset="-120"/>
                  </a:rPr>
                  <a:t>全校共同必修</a:t>
                </a:r>
              </a:p>
            </p:txBody>
          </p:sp>
          <p:sp>
            <p:nvSpPr>
              <p:cNvPr id="150" name="圓角矩形 149"/>
              <p:cNvSpPr/>
              <p:nvPr/>
            </p:nvSpPr>
            <p:spPr>
              <a:xfrm>
                <a:off x="2199881" y="5358741"/>
                <a:ext cx="3422472" cy="4024320"/>
              </a:xfrm>
              <a:prstGeom prst="round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cxnSp>
            <p:nvCxnSpPr>
              <p:cNvPr id="157" name="直線單箭頭接點 156"/>
              <p:cNvCxnSpPr>
                <a:cxnSpLocks/>
              </p:cNvCxnSpPr>
              <p:nvPr/>
            </p:nvCxnSpPr>
            <p:spPr>
              <a:xfrm>
                <a:off x="1067605" y="7771067"/>
                <a:ext cx="391645" cy="0"/>
              </a:xfrm>
              <a:prstGeom prst="straightConnector1">
                <a:avLst/>
              </a:prstGeom>
              <a:ln w="57150" cap="rnd" cmpd="sng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1" name="矩形 290"/>
              <p:cNvSpPr/>
              <p:nvPr/>
            </p:nvSpPr>
            <p:spPr bwMode="auto">
              <a:xfrm>
                <a:off x="2360600" y="5643384"/>
                <a:ext cx="1392052" cy="628207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292" name="矩形 291"/>
              <p:cNvSpPr/>
              <p:nvPr/>
            </p:nvSpPr>
            <p:spPr bwMode="auto">
              <a:xfrm>
                <a:off x="2360600" y="5643385"/>
                <a:ext cx="1394998" cy="31410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200" dirty="0">
                    <a:latin typeface="標楷體" pitchFamily="65" charset="-120"/>
                    <a:ea typeface="標楷體" pitchFamily="65" charset="-120"/>
                  </a:rPr>
                  <a:t>外文通識</a:t>
                </a:r>
              </a:p>
            </p:txBody>
          </p:sp>
          <p:sp>
            <p:nvSpPr>
              <p:cNvPr id="293" name="文字方塊 69"/>
              <p:cNvSpPr txBox="1">
                <a:spLocks noChangeArrowheads="1"/>
              </p:cNvSpPr>
              <p:nvPr/>
            </p:nvSpPr>
            <p:spPr bwMode="auto">
              <a:xfrm>
                <a:off x="2477380" y="5937695"/>
                <a:ext cx="1071570" cy="342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zh-TW" altLang="en-US" sz="1600" dirty="0">
                    <a:latin typeface="Times New Roman" pitchFamily="18" charset="0"/>
                    <a:ea typeface="+mn-ea"/>
                    <a:cs typeface="Times New Roman" pitchFamily="18" charset="0"/>
                  </a:rPr>
                  <a:t>一  </a:t>
                </a:r>
                <a:r>
                  <a:rPr kumimoji="0" lang="en-US" altLang="zh-TW" sz="1600" dirty="0">
                    <a:latin typeface="Times New Roman" pitchFamily="18" charset="0"/>
                    <a:ea typeface="+mn-ea"/>
                    <a:cs typeface="Times New Roman" pitchFamily="18" charset="0"/>
                  </a:rPr>
                  <a:t>(6)</a:t>
                </a:r>
                <a:endParaRPr kumimoji="0" lang="zh-TW" altLang="en-US" sz="1600" dirty="0"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294" name="矩形 293"/>
              <p:cNvSpPr/>
              <p:nvPr/>
            </p:nvSpPr>
            <p:spPr bwMode="auto">
              <a:xfrm>
                <a:off x="3964903" y="5649512"/>
                <a:ext cx="1503923" cy="622080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295" name="矩形 294"/>
              <p:cNvSpPr/>
              <p:nvPr/>
            </p:nvSpPr>
            <p:spPr bwMode="auto">
              <a:xfrm>
                <a:off x="3964904" y="5668701"/>
                <a:ext cx="1506522" cy="28878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200" dirty="0">
                    <a:latin typeface="標楷體" pitchFamily="65" charset="-120"/>
                    <a:ea typeface="標楷體" pitchFamily="65" charset="-120"/>
                  </a:rPr>
                  <a:t>中文通識</a:t>
                </a:r>
              </a:p>
            </p:txBody>
          </p:sp>
          <p:sp>
            <p:nvSpPr>
              <p:cNvPr id="296" name="文字方塊 69"/>
              <p:cNvSpPr txBox="1">
                <a:spLocks noChangeArrowheads="1"/>
              </p:cNvSpPr>
              <p:nvPr/>
            </p:nvSpPr>
            <p:spPr bwMode="auto">
              <a:xfrm>
                <a:off x="4181053" y="5917747"/>
                <a:ext cx="1059456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zh-TW" altLang="en-US" sz="1600" dirty="0">
                    <a:latin typeface="Times New Roman" pitchFamily="18" charset="0"/>
                    <a:ea typeface="+mj-ea"/>
                    <a:cs typeface="Times New Roman" pitchFamily="18" charset="0"/>
                  </a:rPr>
                  <a:t>一  </a:t>
                </a:r>
                <a:r>
                  <a:rPr kumimoji="0" lang="en-US" altLang="zh-TW" sz="1600" dirty="0">
                    <a:latin typeface="Times New Roman" pitchFamily="18" charset="0"/>
                    <a:ea typeface="+mj-ea"/>
                    <a:cs typeface="Times New Roman" pitchFamily="18" charset="0"/>
                  </a:rPr>
                  <a:t>(3~6)</a:t>
                </a:r>
                <a:endParaRPr kumimoji="0" lang="zh-TW" altLang="en-US" sz="1600" dirty="0"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97" name="矩形 296"/>
              <p:cNvSpPr/>
              <p:nvPr/>
            </p:nvSpPr>
            <p:spPr bwMode="auto">
              <a:xfrm>
                <a:off x="2368938" y="6503335"/>
                <a:ext cx="1392052" cy="744538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298" name="矩形 297"/>
              <p:cNvSpPr/>
              <p:nvPr/>
            </p:nvSpPr>
            <p:spPr bwMode="auto">
              <a:xfrm>
                <a:off x="2377776" y="6503335"/>
                <a:ext cx="1392052" cy="3683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zh-TW" altLang="en-US" sz="1200">
                    <a:solidFill>
                      <a:srgbClr val="FFFFFF"/>
                    </a:solidFill>
                    <a:latin typeface="標楷體" pitchFamily="65" charset="-120"/>
                    <a:ea typeface="標楷體" pitchFamily="65" charset="-120"/>
                  </a:rPr>
                  <a:t>人文學</a:t>
                </a:r>
              </a:p>
            </p:txBody>
          </p:sp>
          <p:sp>
            <p:nvSpPr>
              <p:cNvPr id="299" name="文字方塊 153"/>
              <p:cNvSpPr txBox="1">
                <a:spLocks noChangeArrowheads="1"/>
              </p:cNvSpPr>
              <p:nvPr/>
            </p:nvSpPr>
            <p:spPr bwMode="auto">
              <a:xfrm>
                <a:off x="2423442" y="6887510"/>
                <a:ext cx="1303667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ctr"/>
                <a:r>
                  <a:rPr lang="zh-TW" altLang="en-US" sz="1600" dirty="0">
                    <a:latin typeface="Times New Roman" pitchFamily="18" charset="0"/>
                    <a:cs typeface="Times New Roman" pitchFamily="18" charset="0"/>
                  </a:rPr>
                  <a:t>一</a:t>
                </a:r>
                <a:r>
                  <a:rPr lang="en-US" altLang="zh-TW" sz="1600" dirty="0">
                    <a:latin typeface="Times New Roman" pitchFamily="18" charset="0"/>
                    <a:cs typeface="Times New Roman" pitchFamily="18" charset="0"/>
                  </a:rPr>
                  <a:t>~</a:t>
                </a:r>
                <a:r>
                  <a:rPr lang="zh-TW" altLang="en-US" sz="1600" dirty="0">
                    <a:latin typeface="Times New Roman" pitchFamily="18" charset="0"/>
                    <a:cs typeface="Times New Roman" pitchFamily="18" charset="0"/>
                  </a:rPr>
                  <a:t>四  </a:t>
                </a:r>
                <a:r>
                  <a:rPr lang="en-US" altLang="zh-TW" sz="1600" dirty="0">
                    <a:latin typeface="Times New Roman" pitchFamily="18" charset="0"/>
                    <a:cs typeface="Times New Roman" pitchFamily="18" charset="0"/>
                  </a:rPr>
                  <a:t>(3~7)</a:t>
                </a:r>
                <a:endParaRPr lang="en-US" altLang="zh-TW" sz="1600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0" name="矩形 299"/>
              <p:cNvSpPr/>
              <p:nvPr/>
            </p:nvSpPr>
            <p:spPr bwMode="auto">
              <a:xfrm>
                <a:off x="3988415" y="6509689"/>
                <a:ext cx="1500187" cy="735013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301" name="矩形 300"/>
              <p:cNvSpPr/>
              <p:nvPr/>
            </p:nvSpPr>
            <p:spPr bwMode="auto">
              <a:xfrm>
                <a:off x="3988415" y="6490470"/>
                <a:ext cx="1500187" cy="30003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zh-TW" altLang="en-US" sz="1200" dirty="0">
                    <a:solidFill>
                      <a:srgbClr val="FFFFFF"/>
                    </a:solidFill>
                    <a:latin typeface="標楷體" pitchFamily="65" charset="-120"/>
                    <a:ea typeface="標楷體" pitchFamily="65" charset="-120"/>
                  </a:rPr>
                  <a:t>自然科學</a:t>
                </a:r>
              </a:p>
            </p:txBody>
          </p:sp>
          <p:sp>
            <p:nvSpPr>
              <p:cNvPr id="302" name="文字方塊 153"/>
              <p:cNvSpPr txBox="1">
                <a:spLocks noChangeArrowheads="1"/>
              </p:cNvSpPr>
              <p:nvPr/>
            </p:nvSpPr>
            <p:spPr bwMode="auto">
              <a:xfrm>
                <a:off x="4155814" y="6836714"/>
                <a:ext cx="1404937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ctr"/>
                <a:r>
                  <a:rPr lang="zh-TW" altLang="en-US" sz="1600" dirty="0">
                    <a:latin typeface="Times New Roman" pitchFamily="18" charset="0"/>
                    <a:cs typeface="Times New Roman" pitchFamily="18" charset="0"/>
                  </a:rPr>
                  <a:t>一</a:t>
                </a:r>
                <a:r>
                  <a:rPr lang="en-US" altLang="zh-TW" sz="1600" dirty="0">
                    <a:latin typeface="Times New Roman" pitchFamily="18" charset="0"/>
                    <a:cs typeface="Times New Roman" pitchFamily="18" charset="0"/>
                  </a:rPr>
                  <a:t>~</a:t>
                </a:r>
                <a:r>
                  <a:rPr lang="zh-TW" altLang="en-US" sz="1600" dirty="0">
                    <a:latin typeface="Times New Roman" pitchFamily="18" charset="0"/>
                    <a:cs typeface="Times New Roman" pitchFamily="18" charset="0"/>
                  </a:rPr>
                  <a:t>四  </a:t>
                </a:r>
                <a:r>
                  <a:rPr lang="en-US" altLang="zh-TW" sz="1600" dirty="0">
                    <a:latin typeface="Times New Roman" pitchFamily="18" charset="0"/>
                    <a:cs typeface="Times New Roman" pitchFamily="18" charset="0"/>
                  </a:rPr>
                  <a:t>(3~7)</a:t>
                </a:r>
                <a:endParaRPr lang="en-US" altLang="zh-TW" sz="1600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3" name="矩形 302"/>
              <p:cNvSpPr/>
              <p:nvPr/>
            </p:nvSpPr>
            <p:spPr bwMode="auto">
              <a:xfrm>
                <a:off x="3971238" y="7398899"/>
                <a:ext cx="1500187" cy="780641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304" name="矩形 303"/>
              <p:cNvSpPr/>
              <p:nvPr/>
            </p:nvSpPr>
            <p:spPr bwMode="auto">
              <a:xfrm>
                <a:off x="3971238" y="7398898"/>
                <a:ext cx="1500187" cy="37284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200" dirty="0">
                    <a:latin typeface="標楷體" pitchFamily="65" charset="-120"/>
                    <a:ea typeface="標楷體" pitchFamily="65" charset="-120"/>
                  </a:rPr>
                  <a:t>資訊通識</a:t>
                </a:r>
              </a:p>
            </p:txBody>
          </p:sp>
          <p:sp>
            <p:nvSpPr>
              <p:cNvPr id="305" name="文字方塊 69"/>
              <p:cNvSpPr txBox="1">
                <a:spLocks noChangeArrowheads="1"/>
              </p:cNvSpPr>
              <p:nvPr/>
            </p:nvSpPr>
            <p:spPr bwMode="auto">
              <a:xfrm>
                <a:off x="4126400" y="7802879"/>
                <a:ext cx="125487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fontAlgn="ctr"/>
                <a:r>
                  <a:rPr lang="zh-TW" altLang="en-US" sz="1600" dirty="0">
                    <a:latin typeface="Times New Roman" pitchFamily="18" charset="0"/>
                    <a:cs typeface="Times New Roman" pitchFamily="18" charset="0"/>
                  </a:rPr>
                  <a:t>一</a:t>
                </a:r>
                <a:r>
                  <a:rPr lang="en-US" altLang="zh-TW" sz="1600" dirty="0">
                    <a:latin typeface="Times New Roman" pitchFamily="18" charset="0"/>
                    <a:cs typeface="Times New Roman" pitchFamily="18" charset="0"/>
                  </a:rPr>
                  <a:t>~</a:t>
                </a:r>
                <a:r>
                  <a:rPr lang="zh-TW" altLang="en-US" sz="1600" dirty="0">
                    <a:latin typeface="Times New Roman" pitchFamily="18" charset="0"/>
                    <a:cs typeface="Times New Roman" pitchFamily="18" charset="0"/>
                  </a:rPr>
                  <a:t>四  </a:t>
                </a:r>
                <a:r>
                  <a:rPr lang="en-US" altLang="zh-TW" sz="1600" dirty="0">
                    <a:latin typeface="Times New Roman" pitchFamily="18" charset="0"/>
                    <a:cs typeface="Times New Roman" pitchFamily="18" charset="0"/>
                  </a:rPr>
                  <a:t>(2~3)</a:t>
                </a:r>
                <a:endParaRPr lang="en-US" altLang="zh-TW" sz="1600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6" name="矩形 305"/>
              <p:cNvSpPr/>
              <p:nvPr/>
            </p:nvSpPr>
            <p:spPr bwMode="auto">
              <a:xfrm>
                <a:off x="2380723" y="7414560"/>
                <a:ext cx="1392051" cy="744538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307" name="矩形 306"/>
              <p:cNvSpPr/>
              <p:nvPr/>
            </p:nvSpPr>
            <p:spPr bwMode="auto">
              <a:xfrm>
                <a:off x="2380723" y="7414560"/>
                <a:ext cx="1392051" cy="3571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zh-TW" altLang="en-US" sz="1200" dirty="0">
                    <a:solidFill>
                      <a:srgbClr val="FFFFFF"/>
                    </a:solidFill>
                    <a:latin typeface="標楷體" pitchFamily="65" charset="-120"/>
                    <a:ea typeface="標楷體" pitchFamily="65" charset="-120"/>
                  </a:rPr>
                  <a:t>社會科學</a:t>
                </a:r>
              </a:p>
            </p:txBody>
          </p:sp>
          <p:sp>
            <p:nvSpPr>
              <p:cNvPr id="308" name="文字方塊 153"/>
              <p:cNvSpPr txBox="1">
                <a:spLocks noChangeArrowheads="1"/>
              </p:cNvSpPr>
              <p:nvPr/>
            </p:nvSpPr>
            <p:spPr bwMode="auto">
              <a:xfrm>
                <a:off x="2414604" y="7771748"/>
                <a:ext cx="1303667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ctr"/>
                <a:r>
                  <a:rPr lang="zh-TW" altLang="en-US" sz="1600" dirty="0">
                    <a:latin typeface="Times New Roman" pitchFamily="18" charset="0"/>
                    <a:cs typeface="Times New Roman" pitchFamily="18" charset="0"/>
                  </a:rPr>
                  <a:t>一</a:t>
                </a:r>
                <a:r>
                  <a:rPr lang="en-US" altLang="zh-TW" sz="1600" dirty="0">
                    <a:latin typeface="Times New Roman" pitchFamily="18" charset="0"/>
                    <a:cs typeface="Times New Roman" pitchFamily="18" charset="0"/>
                  </a:rPr>
                  <a:t>~</a:t>
                </a:r>
                <a:r>
                  <a:rPr lang="zh-TW" altLang="en-US" sz="1600" dirty="0">
                    <a:latin typeface="Times New Roman" pitchFamily="18" charset="0"/>
                    <a:cs typeface="Times New Roman" pitchFamily="18" charset="0"/>
                  </a:rPr>
                  <a:t>四  </a:t>
                </a:r>
                <a:r>
                  <a:rPr lang="en-US" altLang="zh-TW" sz="1600" dirty="0">
                    <a:latin typeface="Times New Roman" pitchFamily="18" charset="0"/>
                    <a:cs typeface="Times New Roman" pitchFamily="18" charset="0"/>
                  </a:rPr>
                  <a:t>(3~7)</a:t>
                </a:r>
                <a:endParaRPr lang="en-US" altLang="zh-TW" sz="1600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9" name="矩形 308"/>
              <p:cNvSpPr/>
              <p:nvPr/>
            </p:nvSpPr>
            <p:spPr bwMode="auto">
              <a:xfrm>
                <a:off x="2368938" y="8360710"/>
                <a:ext cx="1392051" cy="735013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310" name="矩形 309"/>
              <p:cNvSpPr/>
              <p:nvPr/>
            </p:nvSpPr>
            <p:spPr bwMode="auto">
              <a:xfrm>
                <a:off x="2368938" y="8360710"/>
                <a:ext cx="1392051" cy="30003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zh-TW" altLang="en-US" sz="1200" dirty="0">
                    <a:solidFill>
                      <a:srgbClr val="FFFFFF"/>
                    </a:solidFill>
                    <a:latin typeface="標楷體" pitchFamily="65" charset="-120"/>
                    <a:ea typeface="標楷體" pitchFamily="65" charset="-120"/>
                  </a:rPr>
                  <a:t>書院通識</a:t>
                </a:r>
              </a:p>
            </p:txBody>
          </p:sp>
          <p:sp>
            <p:nvSpPr>
              <p:cNvPr id="311" name="文字方塊 153"/>
              <p:cNvSpPr txBox="1">
                <a:spLocks noChangeArrowheads="1"/>
              </p:cNvSpPr>
              <p:nvPr/>
            </p:nvSpPr>
            <p:spPr bwMode="auto">
              <a:xfrm>
                <a:off x="2408711" y="8687735"/>
                <a:ext cx="1303667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ctr"/>
                <a:r>
                  <a:rPr lang="zh-TW" altLang="en-US" sz="1600" dirty="0">
                    <a:latin typeface="Times New Roman" pitchFamily="18" charset="0"/>
                    <a:cs typeface="Times New Roman" pitchFamily="18" charset="0"/>
                  </a:rPr>
                  <a:t>一</a:t>
                </a:r>
                <a:r>
                  <a:rPr lang="en-US" altLang="zh-TW" sz="1600" dirty="0">
                    <a:latin typeface="Times New Roman" pitchFamily="18" charset="0"/>
                    <a:cs typeface="Times New Roman" pitchFamily="18" charset="0"/>
                  </a:rPr>
                  <a:t>~</a:t>
                </a:r>
                <a:r>
                  <a:rPr lang="zh-TW" altLang="en-US" sz="1600" dirty="0">
                    <a:latin typeface="Times New Roman" pitchFamily="18" charset="0"/>
                    <a:cs typeface="Times New Roman" pitchFamily="18" charset="0"/>
                  </a:rPr>
                  <a:t>四  </a:t>
                </a:r>
                <a:r>
                  <a:rPr lang="en-US" altLang="zh-TW" sz="1600" dirty="0">
                    <a:latin typeface="Times New Roman" pitchFamily="18" charset="0"/>
                    <a:cs typeface="Times New Roman" pitchFamily="18" charset="0"/>
                  </a:rPr>
                  <a:t>(0~3)</a:t>
                </a:r>
                <a:endParaRPr lang="en-US" altLang="zh-TW" sz="1600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2" name="矩形 311"/>
              <p:cNvSpPr/>
              <p:nvPr/>
            </p:nvSpPr>
            <p:spPr bwMode="auto">
              <a:xfrm>
                <a:off x="3999300" y="8360710"/>
                <a:ext cx="1469526" cy="714380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313" name="矩形 312"/>
              <p:cNvSpPr/>
              <p:nvPr/>
            </p:nvSpPr>
            <p:spPr bwMode="auto">
              <a:xfrm>
                <a:off x="4019076" y="8360839"/>
                <a:ext cx="1469526" cy="30003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200" dirty="0">
                    <a:latin typeface="標楷體" pitchFamily="65" charset="-120"/>
                    <a:ea typeface="標楷體" pitchFamily="65" charset="-120"/>
                  </a:rPr>
                  <a:t>體育</a:t>
                </a:r>
              </a:p>
            </p:txBody>
          </p:sp>
          <p:sp>
            <p:nvSpPr>
              <p:cNvPr id="314" name="文字方塊 69"/>
              <p:cNvSpPr txBox="1">
                <a:spLocks noChangeArrowheads="1"/>
              </p:cNvSpPr>
              <p:nvPr/>
            </p:nvSpPr>
            <p:spPr bwMode="auto">
              <a:xfrm>
                <a:off x="4085207" y="8572818"/>
                <a:ext cx="1337139" cy="507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zh-TW" altLang="en-US" sz="16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一</a:t>
                </a:r>
                <a:r>
                  <a:rPr kumimoji="0" lang="en-US" altLang="zh-TW" sz="1600" dirty="0" smtClean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~</a:t>
                </a:r>
                <a:r>
                  <a:rPr kumimoji="0" lang="zh-TW" altLang="en-US" sz="1600" dirty="0" smtClean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二 </a:t>
                </a:r>
                <a:endParaRPr kumimoji="0" lang="en-US" altLang="zh-TW" sz="1600" dirty="0" smtClean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:r>
                  <a:rPr kumimoji="0" lang="en-US" altLang="zh-TW" sz="1100" dirty="0" smtClean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(</a:t>
                </a:r>
                <a:r>
                  <a:rPr kumimoji="0" lang="zh-TW" altLang="en-US" sz="11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四學期共計</a:t>
                </a:r>
                <a:r>
                  <a:rPr kumimoji="0" lang="en-US" altLang="zh-TW" sz="11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4</a:t>
                </a:r>
                <a:r>
                  <a:rPr kumimoji="0" lang="zh-TW" altLang="en-US" sz="11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學分</a:t>
                </a:r>
                <a:r>
                  <a:rPr kumimoji="0" lang="en-US" altLang="zh-TW" sz="11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)</a:t>
                </a:r>
                <a:endParaRPr kumimoji="0" lang="zh-TW" altLang="en-US" sz="11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9" name="文字方塊 67"/>
              <p:cNvSpPr txBox="1">
                <a:spLocks noChangeArrowheads="1"/>
              </p:cNvSpPr>
              <p:nvPr/>
            </p:nvSpPr>
            <p:spPr bwMode="auto">
              <a:xfrm>
                <a:off x="2442604" y="2314920"/>
                <a:ext cx="100169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zh-TW" altLang="en-US" sz="1600" dirty="0">
                    <a:latin typeface="Times New Roman" pitchFamily="18" charset="0"/>
                    <a:cs typeface="Times New Roman" pitchFamily="18" charset="0"/>
                  </a:rPr>
                  <a:t>一  </a:t>
                </a:r>
                <a:r>
                  <a:rPr kumimoji="0" lang="en-US" altLang="zh-TW" sz="1600" dirty="0">
                    <a:latin typeface="Times New Roman" pitchFamily="18" charset="0"/>
                    <a:cs typeface="Times New Roman" pitchFamily="18" charset="0"/>
                  </a:rPr>
                  <a:t>(3,0)</a:t>
                </a:r>
                <a:endParaRPr kumimoji="0" lang="zh-TW" altLang="en-US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7" name="文字方塊 77">
                <a:extLst>
                  <a:ext uri="{FF2B5EF4-FFF2-40B4-BE49-F238E27FC236}">
                    <a16:creationId xmlns:a16="http://schemas.microsoft.com/office/drawing/2014/main" id="{71110BC1-91FE-4CA5-85D5-5AA0FF180A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08655" y="3104591"/>
                <a:ext cx="1024429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zh-TW" altLang="en-US" sz="1600" dirty="0">
                    <a:latin typeface="Times New Roman" pitchFamily="18" charset="0"/>
                    <a:cs typeface="Times New Roman" pitchFamily="18" charset="0"/>
                  </a:rPr>
                  <a:t>一  </a:t>
                </a:r>
                <a:r>
                  <a:rPr kumimoji="0" lang="en-US" altLang="zh-TW" sz="1600" dirty="0">
                    <a:latin typeface="Times New Roman" pitchFamily="18" charset="0"/>
                    <a:cs typeface="Times New Roman" pitchFamily="18" charset="0"/>
                  </a:rPr>
                  <a:t>(2,0)</a:t>
                </a:r>
                <a:endParaRPr kumimoji="0" lang="zh-TW" altLang="en-US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8" name="圓角矩形 15">
                <a:extLst>
                  <a:ext uri="{FF2B5EF4-FFF2-40B4-BE49-F238E27FC236}">
                    <a16:creationId xmlns:a16="http://schemas.microsoft.com/office/drawing/2014/main" id="{3393C63C-4AB5-477D-BFFD-805333EBB90D}"/>
                  </a:ext>
                </a:extLst>
              </p:cNvPr>
              <p:cNvSpPr/>
              <p:nvPr/>
            </p:nvSpPr>
            <p:spPr>
              <a:xfrm>
                <a:off x="2222297" y="1092761"/>
                <a:ext cx="2643174" cy="2592383"/>
              </a:xfrm>
              <a:prstGeom prst="round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 dirty="0"/>
              </a:p>
            </p:txBody>
          </p:sp>
          <p:sp>
            <p:nvSpPr>
              <p:cNvPr id="142" name="矩形 141">
                <a:extLst>
                  <a:ext uri="{FF2B5EF4-FFF2-40B4-BE49-F238E27FC236}">
                    <a16:creationId xmlns:a16="http://schemas.microsoft.com/office/drawing/2014/main" id="{40A77943-8A01-425D-9E5D-638AB84EDEE6}"/>
                  </a:ext>
                </a:extLst>
              </p:cNvPr>
              <p:cNvSpPr/>
              <p:nvPr/>
            </p:nvSpPr>
            <p:spPr bwMode="auto">
              <a:xfrm>
                <a:off x="3622000" y="2803712"/>
                <a:ext cx="1033625" cy="64293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144" name="矩形 143">
                <a:extLst>
                  <a:ext uri="{FF2B5EF4-FFF2-40B4-BE49-F238E27FC236}">
                    <a16:creationId xmlns:a16="http://schemas.microsoft.com/office/drawing/2014/main" id="{105F16BC-E251-4AD5-8082-D940D9C53CF3}"/>
                  </a:ext>
                </a:extLst>
              </p:cNvPr>
              <p:cNvSpPr/>
              <p:nvPr/>
            </p:nvSpPr>
            <p:spPr bwMode="auto">
              <a:xfrm>
                <a:off x="2414218" y="2041438"/>
                <a:ext cx="1071563" cy="25717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200" dirty="0">
                    <a:latin typeface="標楷體" pitchFamily="65" charset="-120"/>
                    <a:ea typeface="標楷體" pitchFamily="65" charset="-120"/>
                  </a:rPr>
                  <a:t>經濟學</a:t>
                </a:r>
              </a:p>
            </p:txBody>
          </p:sp>
          <p:sp>
            <p:nvSpPr>
              <p:cNvPr id="151" name="矩形 150">
                <a:extLst>
                  <a:ext uri="{FF2B5EF4-FFF2-40B4-BE49-F238E27FC236}">
                    <a16:creationId xmlns:a16="http://schemas.microsoft.com/office/drawing/2014/main" id="{849A4DDB-4283-42FD-9A47-CCD73C7EE2D3}"/>
                  </a:ext>
                </a:extLst>
              </p:cNvPr>
              <p:cNvSpPr/>
              <p:nvPr/>
            </p:nvSpPr>
            <p:spPr bwMode="auto">
              <a:xfrm>
                <a:off x="2414219" y="1283912"/>
                <a:ext cx="1071563" cy="642937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152" name="矩形 151">
                <a:extLst>
                  <a:ext uri="{FF2B5EF4-FFF2-40B4-BE49-F238E27FC236}">
                    <a16:creationId xmlns:a16="http://schemas.microsoft.com/office/drawing/2014/main" id="{7789C0F2-99D9-405A-9F03-D872E49B9FAD}"/>
                  </a:ext>
                </a:extLst>
              </p:cNvPr>
              <p:cNvSpPr/>
              <p:nvPr/>
            </p:nvSpPr>
            <p:spPr bwMode="auto">
              <a:xfrm>
                <a:off x="2414219" y="2042058"/>
                <a:ext cx="1071563" cy="642937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154" name="矩形 153">
                <a:extLst>
                  <a:ext uri="{FF2B5EF4-FFF2-40B4-BE49-F238E27FC236}">
                    <a16:creationId xmlns:a16="http://schemas.microsoft.com/office/drawing/2014/main" id="{3D21B5BC-7F9C-41A9-991B-D5C54B14CCEA}"/>
                  </a:ext>
                </a:extLst>
              </p:cNvPr>
              <p:cNvSpPr/>
              <p:nvPr/>
            </p:nvSpPr>
            <p:spPr bwMode="auto">
              <a:xfrm>
                <a:off x="3624410" y="1274408"/>
                <a:ext cx="1033625" cy="642937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180" name="矩形 179">
                <a:extLst>
                  <a:ext uri="{FF2B5EF4-FFF2-40B4-BE49-F238E27FC236}">
                    <a16:creationId xmlns:a16="http://schemas.microsoft.com/office/drawing/2014/main" id="{E5993302-8A1C-4CF3-880D-0E035324727E}"/>
                  </a:ext>
                </a:extLst>
              </p:cNvPr>
              <p:cNvSpPr/>
              <p:nvPr/>
            </p:nvSpPr>
            <p:spPr bwMode="auto">
              <a:xfrm>
                <a:off x="11277361" y="2540372"/>
                <a:ext cx="1048581" cy="32226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100" dirty="0">
                    <a:latin typeface="標楷體" pitchFamily="65" charset="-120"/>
                    <a:ea typeface="標楷體" pitchFamily="65" charset="-120"/>
                  </a:rPr>
                  <a:t>都市交通</a:t>
                </a:r>
                <a:endParaRPr kumimoji="0" lang="en-US" altLang="zh-TW" sz="1100" dirty="0">
                  <a:latin typeface="標楷體" pitchFamily="65" charset="-120"/>
                  <a:ea typeface="標楷體" pitchFamily="65" charset="-120"/>
                </a:endParaRPr>
              </a:p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100" dirty="0">
                    <a:latin typeface="標楷體" pitchFamily="65" charset="-120"/>
                    <a:ea typeface="標楷體" pitchFamily="65" charset="-120"/>
                  </a:rPr>
                  <a:t>運輸計畫</a:t>
                </a:r>
              </a:p>
            </p:txBody>
          </p:sp>
          <p:sp>
            <p:nvSpPr>
              <p:cNvPr id="181" name="文字方塊 186">
                <a:extLst>
                  <a:ext uri="{FF2B5EF4-FFF2-40B4-BE49-F238E27FC236}">
                    <a16:creationId xmlns:a16="http://schemas.microsoft.com/office/drawing/2014/main" id="{B186B182-C8B8-477A-81C0-F0463F31F1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277369" y="2838773"/>
                <a:ext cx="1048573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zh-TW" altLang="en-US" sz="1600" dirty="0">
                    <a:latin typeface="Times New Roman" pitchFamily="18" charset="0"/>
                    <a:cs typeface="Times New Roman" pitchFamily="18" charset="0"/>
                  </a:rPr>
                  <a:t>二 </a:t>
                </a:r>
                <a:r>
                  <a:rPr kumimoji="0" lang="en-US" altLang="zh-TW" sz="1600" dirty="0">
                    <a:latin typeface="Times New Roman" pitchFamily="18" charset="0"/>
                    <a:cs typeface="Times New Roman" pitchFamily="18" charset="0"/>
                  </a:rPr>
                  <a:t>(0,2)</a:t>
                </a:r>
                <a:endParaRPr kumimoji="0" lang="zh-TW" altLang="en-US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2" name="矩形 181">
                <a:extLst>
                  <a:ext uri="{FF2B5EF4-FFF2-40B4-BE49-F238E27FC236}">
                    <a16:creationId xmlns:a16="http://schemas.microsoft.com/office/drawing/2014/main" id="{730B3652-C163-4138-A27B-C178507D6933}"/>
                  </a:ext>
                </a:extLst>
              </p:cNvPr>
              <p:cNvSpPr/>
              <p:nvPr/>
            </p:nvSpPr>
            <p:spPr bwMode="auto">
              <a:xfrm>
                <a:off x="10753070" y="3331568"/>
                <a:ext cx="1048581" cy="32226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100" dirty="0">
                    <a:latin typeface="標楷體" pitchFamily="65" charset="-120"/>
                    <a:ea typeface="標楷體" pitchFamily="65" charset="-120"/>
                  </a:rPr>
                  <a:t>都市計畫法規</a:t>
                </a:r>
              </a:p>
            </p:txBody>
          </p:sp>
          <p:sp>
            <p:nvSpPr>
              <p:cNvPr id="183" name="文字方塊 186">
                <a:extLst>
                  <a:ext uri="{FF2B5EF4-FFF2-40B4-BE49-F238E27FC236}">
                    <a16:creationId xmlns:a16="http://schemas.microsoft.com/office/drawing/2014/main" id="{42E9E305-74F1-4694-9DDC-4A142AAAD8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53078" y="3629969"/>
                <a:ext cx="1048573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zh-TW" altLang="en-US" sz="1600" dirty="0">
                    <a:latin typeface="Times New Roman" pitchFamily="18" charset="0"/>
                    <a:cs typeface="Times New Roman" pitchFamily="18" charset="0"/>
                  </a:rPr>
                  <a:t>三 </a:t>
                </a:r>
                <a:r>
                  <a:rPr kumimoji="0" lang="en-US" altLang="zh-TW" sz="1600" dirty="0">
                    <a:latin typeface="Times New Roman" pitchFamily="18" charset="0"/>
                    <a:cs typeface="Times New Roman" pitchFamily="18" charset="0"/>
                  </a:rPr>
                  <a:t>(2,0)</a:t>
                </a:r>
                <a:endParaRPr kumimoji="0" lang="zh-TW" altLang="en-US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4" name="矩形 183">
                <a:extLst>
                  <a:ext uri="{FF2B5EF4-FFF2-40B4-BE49-F238E27FC236}">
                    <a16:creationId xmlns:a16="http://schemas.microsoft.com/office/drawing/2014/main" id="{85E17B7D-37FE-49DB-94CC-2DA5FD6122B0}"/>
                  </a:ext>
                </a:extLst>
              </p:cNvPr>
              <p:cNvSpPr/>
              <p:nvPr/>
            </p:nvSpPr>
            <p:spPr bwMode="auto">
              <a:xfrm>
                <a:off x="9947857" y="2548093"/>
                <a:ext cx="1176238" cy="64293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/>
              </a:p>
            </p:txBody>
          </p:sp>
          <p:sp>
            <p:nvSpPr>
              <p:cNvPr id="185" name="圓角矩形 96">
                <a:extLst>
                  <a:ext uri="{FF2B5EF4-FFF2-40B4-BE49-F238E27FC236}">
                    <a16:creationId xmlns:a16="http://schemas.microsoft.com/office/drawing/2014/main" id="{51CFAEBF-733F-4047-BBD7-F85E7441C406}"/>
                  </a:ext>
                </a:extLst>
              </p:cNvPr>
              <p:cNvSpPr/>
              <p:nvPr/>
            </p:nvSpPr>
            <p:spPr>
              <a:xfrm>
                <a:off x="7452330" y="2375077"/>
                <a:ext cx="5075344" cy="1714512"/>
              </a:xfrm>
              <a:prstGeom prst="round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186" name="矩形 185">
                <a:extLst>
                  <a:ext uri="{FF2B5EF4-FFF2-40B4-BE49-F238E27FC236}">
                    <a16:creationId xmlns:a16="http://schemas.microsoft.com/office/drawing/2014/main" id="{1971B6DA-D23E-4BD4-81C6-2CCBE14B6922}"/>
                  </a:ext>
                </a:extLst>
              </p:cNvPr>
              <p:cNvSpPr/>
              <p:nvPr/>
            </p:nvSpPr>
            <p:spPr bwMode="auto">
              <a:xfrm>
                <a:off x="8794465" y="2548093"/>
                <a:ext cx="1000125" cy="64293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187" name="矩形 186">
                <a:extLst>
                  <a:ext uri="{FF2B5EF4-FFF2-40B4-BE49-F238E27FC236}">
                    <a16:creationId xmlns:a16="http://schemas.microsoft.com/office/drawing/2014/main" id="{81DCA60B-EA89-4618-B46F-5019AB3680F7}"/>
                  </a:ext>
                </a:extLst>
              </p:cNvPr>
              <p:cNvSpPr/>
              <p:nvPr/>
            </p:nvSpPr>
            <p:spPr bwMode="auto">
              <a:xfrm>
                <a:off x="9395096" y="3336510"/>
                <a:ext cx="1176239" cy="31658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100" dirty="0">
                    <a:latin typeface="標楷體" pitchFamily="65" charset="-120"/>
                    <a:ea typeface="標楷體" pitchFamily="65" charset="-120"/>
                  </a:rPr>
                  <a:t>公共設施計畫</a:t>
                </a:r>
              </a:p>
            </p:txBody>
          </p:sp>
          <p:sp>
            <p:nvSpPr>
              <p:cNvPr id="188" name="文字方塊 190">
                <a:extLst>
                  <a:ext uri="{FF2B5EF4-FFF2-40B4-BE49-F238E27FC236}">
                    <a16:creationId xmlns:a16="http://schemas.microsoft.com/office/drawing/2014/main" id="{9DAF0E13-39D8-49E1-A948-F25E6A9ED0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447794" y="3633632"/>
                <a:ext cx="10001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zh-TW" altLang="en-US" sz="1600" dirty="0">
                    <a:latin typeface="Times New Roman" pitchFamily="18" charset="0"/>
                    <a:cs typeface="Times New Roman" pitchFamily="18" charset="0"/>
                  </a:rPr>
                  <a:t>三  </a:t>
                </a:r>
                <a:r>
                  <a:rPr kumimoji="0" lang="en-US" altLang="zh-TW" sz="1600" dirty="0">
                    <a:latin typeface="Times New Roman" pitchFamily="18" charset="0"/>
                    <a:cs typeface="Times New Roman" pitchFamily="18" charset="0"/>
                  </a:rPr>
                  <a:t>(2,0)</a:t>
                </a:r>
                <a:endParaRPr kumimoji="0" lang="zh-TW" altLang="en-US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9" name="矩形 188">
                <a:extLst>
                  <a:ext uri="{FF2B5EF4-FFF2-40B4-BE49-F238E27FC236}">
                    <a16:creationId xmlns:a16="http://schemas.microsoft.com/office/drawing/2014/main" id="{0FC48029-119E-4CE3-8DD8-01ED02A9775A}"/>
                  </a:ext>
                </a:extLst>
              </p:cNvPr>
              <p:cNvSpPr/>
              <p:nvPr/>
            </p:nvSpPr>
            <p:spPr bwMode="auto">
              <a:xfrm>
                <a:off x="9395096" y="3336510"/>
                <a:ext cx="1176238" cy="634737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190" name="矩形 189">
                <a:extLst>
                  <a:ext uri="{FF2B5EF4-FFF2-40B4-BE49-F238E27FC236}">
                    <a16:creationId xmlns:a16="http://schemas.microsoft.com/office/drawing/2014/main" id="{F402A707-3C98-4845-8A98-3D046F076BA1}"/>
                  </a:ext>
                </a:extLst>
              </p:cNvPr>
              <p:cNvSpPr/>
              <p:nvPr/>
            </p:nvSpPr>
            <p:spPr bwMode="auto">
              <a:xfrm>
                <a:off x="11277362" y="2540430"/>
                <a:ext cx="1048581" cy="64293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191" name="矩形 190">
                <a:extLst>
                  <a:ext uri="{FF2B5EF4-FFF2-40B4-BE49-F238E27FC236}">
                    <a16:creationId xmlns:a16="http://schemas.microsoft.com/office/drawing/2014/main" id="{A5E72A79-9EC9-42A4-905B-2EB2EF8D6A21}"/>
                  </a:ext>
                </a:extLst>
              </p:cNvPr>
              <p:cNvSpPr/>
              <p:nvPr/>
            </p:nvSpPr>
            <p:spPr bwMode="auto">
              <a:xfrm>
                <a:off x="7621589" y="2540430"/>
                <a:ext cx="1000125" cy="64293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192" name="矩形 191">
                <a:extLst>
                  <a:ext uri="{FF2B5EF4-FFF2-40B4-BE49-F238E27FC236}">
                    <a16:creationId xmlns:a16="http://schemas.microsoft.com/office/drawing/2014/main" id="{40B5254C-B849-4EC2-87D9-B7E33091F2A5}"/>
                  </a:ext>
                </a:extLst>
              </p:cNvPr>
              <p:cNvSpPr/>
              <p:nvPr/>
            </p:nvSpPr>
            <p:spPr bwMode="auto">
              <a:xfrm>
                <a:off x="10753071" y="3331626"/>
                <a:ext cx="1048581" cy="64293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sp>
            <p:nvSpPr>
              <p:cNvPr id="193" name="矩形 192">
                <a:extLst>
                  <a:ext uri="{FF2B5EF4-FFF2-40B4-BE49-F238E27FC236}">
                    <a16:creationId xmlns:a16="http://schemas.microsoft.com/office/drawing/2014/main" id="{F068A5FA-6AEC-4CBB-A94E-1A7F8695C352}"/>
                  </a:ext>
                </a:extLst>
              </p:cNvPr>
              <p:cNvSpPr/>
              <p:nvPr/>
            </p:nvSpPr>
            <p:spPr bwMode="auto">
              <a:xfrm>
                <a:off x="8112459" y="3343717"/>
                <a:ext cx="1000125" cy="28575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100" dirty="0">
                    <a:latin typeface="標楷體" pitchFamily="65" charset="-120"/>
                    <a:ea typeface="標楷體" pitchFamily="65" charset="-120"/>
                  </a:rPr>
                  <a:t>規劃實務</a:t>
                </a:r>
                <a:r>
                  <a:rPr kumimoji="0" lang="en-US" altLang="zh-TW" sz="1100" dirty="0">
                    <a:latin typeface="標楷體" pitchFamily="65" charset="-120"/>
                    <a:ea typeface="標楷體" pitchFamily="65" charset="-120"/>
                  </a:rPr>
                  <a:t>(</a:t>
                </a:r>
                <a:r>
                  <a:rPr kumimoji="0" lang="zh-TW" altLang="en-US" sz="1100" dirty="0">
                    <a:latin typeface="標楷體" pitchFamily="65" charset="-120"/>
                    <a:ea typeface="標楷體" pitchFamily="65" charset="-120"/>
                  </a:rPr>
                  <a:t>二</a:t>
                </a:r>
                <a:r>
                  <a:rPr kumimoji="0" lang="en-US" altLang="zh-TW" sz="1100" dirty="0">
                    <a:latin typeface="標楷體" pitchFamily="65" charset="-120"/>
                    <a:ea typeface="標楷體" pitchFamily="65" charset="-120"/>
                  </a:rPr>
                  <a:t>)</a:t>
                </a:r>
                <a:endParaRPr kumimoji="0" lang="zh-TW" altLang="en-US" sz="11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94" name="文字方塊 185">
                <a:extLst>
                  <a:ext uri="{FF2B5EF4-FFF2-40B4-BE49-F238E27FC236}">
                    <a16:creationId xmlns:a16="http://schemas.microsoft.com/office/drawing/2014/main" id="{B0A611EC-E3BD-4BEE-8F67-6204FDABEA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26781" y="3629467"/>
                <a:ext cx="10001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zh-TW" altLang="en-US" sz="1600" dirty="0">
                    <a:latin typeface="Times New Roman" pitchFamily="18" charset="0"/>
                    <a:cs typeface="Times New Roman" pitchFamily="18" charset="0"/>
                  </a:rPr>
                  <a:t>三 </a:t>
                </a:r>
                <a:r>
                  <a:rPr kumimoji="0" lang="en-US" altLang="zh-TW" sz="1600" dirty="0">
                    <a:latin typeface="Times New Roman" pitchFamily="18" charset="0"/>
                    <a:cs typeface="Times New Roman" pitchFamily="18" charset="0"/>
                  </a:rPr>
                  <a:t>(4,4)</a:t>
                </a:r>
                <a:endParaRPr kumimoji="0" lang="zh-TW" altLang="en-US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5" name="矩形 194">
                <a:extLst>
                  <a:ext uri="{FF2B5EF4-FFF2-40B4-BE49-F238E27FC236}">
                    <a16:creationId xmlns:a16="http://schemas.microsoft.com/office/drawing/2014/main" id="{4A967009-2EE9-4078-A58A-91E798D46B8E}"/>
                  </a:ext>
                </a:extLst>
              </p:cNvPr>
              <p:cNvSpPr/>
              <p:nvPr/>
            </p:nvSpPr>
            <p:spPr bwMode="auto">
              <a:xfrm>
                <a:off x="8112459" y="3343717"/>
                <a:ext cx="1000125" cy="64293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9421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3795</TotalTime>
  <Words>540</Words>
  <Application>Microsoft Office PowerPoint</Application>
  <PresentationFormat>A3 紙張 (297x420 公釐)</PresentationFormat>
  <Paragraphs>68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admin</cp:lastModifiedBy>
  <cp:revision>184</cp:revision>
  <dcterms:created xsi:type="dcterms:W3CDTF">2009-12-23T02:26:27Z</dcterms:created>
  <dcterms:modified xsi:type="dcterms:W3CDTF">2022-05-26T08:27:40Z</dcterms:modified>
</cp:coreProperties>
</file>