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2" r:id="rId22"/>
    <p:sldId id="287" r:id="rId23"/>
    <p:sldId id="288" r:id="rId24"/>
    <p:sldId id="289" r:id="rId25"/>
    <p:sldId id="290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1" r:id="rId37"/>
    <p:sldId id="293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1FC40-CC57-46C3-850A-E29BC1E291CA}" type="doc">
      <dgm:prSet loTypeId="urn:microsoft.com/office/officeart/2005/8/layout/cycle6" loCatId="cycle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9EBC27DB-CD76-4C03-BCF2-68083DA4158E}">
      <dgm:prSet phldrT="[文字]" custT="1"/>
      <dgm:spPr/>
      <dgm:t>
        <a:bodyPr/>
        <a:lstStyle/>
        <a:p>
          <a:r>
            <a:rPr lang="en-US" altLang="zh-TW" sz="2800" b="1" dirty="0" smtClean="0"/>
            <a:t>1.</a:t>
          </a:r>
          <a:r>
            <a:rPr lang="zh-TW" altLang="zh-TW" sz="2800" b="1" dirty="0" smtClean="0"/>
            <a:t>有限</a:t>
          </a:r>
          <a:endParaRPr lang="en-US" altLang="zh-TW" sz="2800" b="1" dirty="0" smtClean="0"/>
        </a:p>
        <a:p>
          <a:r>
            <a:rPr lang="zh-TW" altLang="zh-TW" sz="2800" b="1" dirty="0" smtClean="0"/>
            <a:t>責任</a:t>
          </a:r>
          <a:endParaRPr lang="zh-TW" altLang="en-US" sz="2800" b="1" dirty="0"/>
        </a:p>
      </dgm:t>
    </dgm:pt>
    <dgm:pt modelId="{A3A5BB4A-107D-487E-9C60-FB50A069AC68}" type="parTrans" cxnId="{37AF5E68-CA97-40EF-955D-8741D685693D}">
      <dgm:prSet/>
      <dgm:spPr/>
      <dgm:t>
        <a:bodyPr/>
        <a:lstStyle/>
        <a:p>
          <a:endParaRPr lang="zh-TW" altLang="en-US" sz="2800" b="1"/>
        </a:p>
      </dgm:t>
    </dgm:pt>
    <dgm:pt modelId="{1FCDEC76-2EA6-4784-89C1-674B3402F674}" type="sibTrans" cxnId="{37AF5E68-CA97-40EF-955D-8741D685693D}">
      <dgm:prSet/>
      <dgm:spPr/>
      <dgm:t>
        <a:bodyPr/>
        <a:lstStyle/>
        <a:p>
          <a:endParaRPr lang="zh-TW" altLang="en-US" sz="2800" b="1"/>
        </a:p>
      </dgm:t>
    </dgm:pt>
    <dgm:pt modelId="{ADFBB2F5-A232-407E-B2F5-8364C4770E29}">
      <dgm:prSet phldrT="[文字]" custT="1"/>
      <dgm:spPr/>
      <dgm:t>
        <a:bodyPr/>
        <a:lstStyle/>
        <a:p>
          <a:r>
            <a:rPr lang="en-US" altLang="zh-TW" sz="2800" b="1" dirty="0" smtClean="0"/>
            <a:t>2.</a:t>
          </a:r>
          <a:r>
            <a:rPr lang="zh-TW" altLang="zh-TW" sz="2800" b="1" dirty="0" smtClean="0"/>
            <a:t>永續</a:t>
          </a:r>
          <a:endParaRPr lang="en-US" altLang="zh-TW" sz="2800" b="1" dirty="0" smtClean="0"/>
        </a:p>
        <a:p>
          <a:r>
            <a:rPr lang="zh-TW" altLang="zh-TW" sz="2800" b="1" dirty="0" smtClean="0"/>
            <a:t>經營</a:t>
          </a:r>
          <a:endParaRPr lang="zh-TW" altLang="en-US" sz="2800" b="1" dirty="0"/>
        </a:p>
      </dgm:t>
    </dgm:pt>
    <dgm:pt modelId="{45203FAD-5A30-47C6-8B9B-2032925C742B}" type="parTrans" cxnId="{D299BD3D-D59E-441B-BA98-20836BF9BDCE}">
      <dgm:prSet/>
      <dgm:spPr/>
      <dgm:t>
        <a:bodyPr/>
        <a:lstStyle/>
        <a:p>
          <a:endParaRPr lang="zh-TW" altLang="en-US" sz="2800" b="1"/>
        </a:p>
      </dgm:t>
    </dgm:pt>
    <dgm:pt modelId="{8D41C892-4619-44A5-BA92-ACB1337D1821}" type="sibTrans" cxnId="{D299BD3D-D59E-441B-BA98-20836BF9BDCE}">
      <dgm:prSet/>
      <dgm:spPr/>
      <dgm:t>
        <a:bodyPr/>
        <a:lstStyle/>
        <a:p>
          <a:endParaRPr lang="zh-TW" altLang="en-US" sz="2800" b="1"/>
        </a:p>
      </dgm:t>
    </dgm:pt>
    <dgm:pt modelId="{99ED0598-943C-4B79-A57E-677FB5EB09BD}">
      <dgm:prSet phldrT="[文字]" custT="1"/>
      <dgm:spPr/>
      <dgm:t>
        <a:bodyPr/>
        <a:lstStyle/>
        <a:p>
          <a:r>
            <a:rPr lang="en-US" altLang="zh-TW" sz="2800" b="1" dirty="0" smtClean="0"/>
            <a:t>3.</a:t>
          </a:r>
          <a:r>
            <a:rPr lang="zh-TW" altLang="zh-TW" sz="2800" b="1" dirty="0" smtClean="0"/>
            <a:t>股份自由轉讓</a:t>
          </a:r>
          <a:endParaRPr lang="zh-TW" altLang="en-US" sz="2800" b="1" dirty="0"/>
        </a:p>
      </dgm:t>
    </dgm:pt>
    <dgm:pt modelId="{ADDB6283-3F1D-45B2-9F13-73E4F20E9554}" type="parTrans" cxnId="{147BDF97-F439-4954-AC0D-CDA21C47BDAE}">
      <dgm:prSet/>
      <dgm:spPr/>
      <dgm:t>
        <a:bodyPr/>
        <a:lstStyle/>
        <a:p>
          <a:endParaRPr lang="zh-TW" altLang="en-US" sz="2800" b="1"/>
        </a:p>
      </dgm:t>
    </dgm:pt>
    <dgm:pt modelId="{BD8752F4-7311-436C-82A5-3E76BF268FE3}" type="sibTrans" cxnId="{147BDF97-F439-4954-AC0D-CDA21C47BDAE}">
      <dgm:prSet/>
      <dgm:spPr/>
      <dgm:t>
        <a:bodyPr/>
        <a:lstStyle/>
        <a:p>
          <a:endParaRPr lang="zh-TW" altLang="en-US" sz="2800" b="1"/>
        </a:p>
      </dgm:t>
    </dgm:pt>
    <dgm:pt modelId="{B9A61125-6F25-41F8-BB13-FE351D82DC7E}">
      <dgm:prSet phldrT="[文字]" custT="1"/>
      <dgm:spPr/>
      <dgm:t>
        <a:bodyPr/>
        <a:lstStyle/>
        <a:p>
          <a:r>
            <a:rPr lang="en-US" altLang="zh-TW" sz="2800" b="1" dirty="0" smtClean="0"/>
            <a:t>4.</a:t>
          </a:r>
          <a:r>
            <a:rPr lang="zh-TW" altLang="zh-TW" sz="2800" b="1" dirty="0" smtClean="0"/>
            <a:t>所有與經營分離</a:t>
          </a:r>
          <a:endParaRPr lang="zh-TW" altLang="en-US" sz="2800" b="1" dirty="0"/>
        </a:p>
      </dgm:t>
    </dgm:pt>
    <dgm:pt modelId="{FCB84217-1520-4CC4-9898-5235E3158709}" type="parTrans" cxnId="{B597C60F-B0A1-4843-8D95-0BC25D878A20}">
      <dgm:prSet/>
      <dgm:spPr/>
      <dgm:t>
        <a:bodyPr/>
        <a:lstStyle/>
        <a:p>
          <a:endParaRPr lang="zh-TW" altLang="en-US" sz="2800" b="1"/>
        </a:p>
      </dgm:t>
    </dgm:pt>
    <dgm:pt modelId="{26593F3C-6816-48E2-9A1D-E02F9F6300E2}" type="sibTrans" cxnId="{B597C60F-B0A1-4843-8D95-0BC25D878A20}">
      <dgm:prSet/>
      <dgm:spPr/>
      <dgm:t>
        <a:bodyPr/>
        <a:lstStyle/>
        <a:p>
          <a:endParaRPr lang="zh-TW" altLang="en-US" sz="2800" b="1"/>
        </a:p>
      </dgm:t>
    </dgm:pt>
    <dgm:pt modelId="{E399F5D0-B2EC-4864-87A9-98B458B6BFB4}" type="pres">
      <dgm:prSet presAssocID="{9C31FC40-CC57-46C3-850A-E29BC1E291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E00A99-540E-4CD5-B420-9F4076371147}" type="pres">
      <dgm:prSet presAssocID="{9EBC27DB-CD76-4C03-BCF2-68083DA415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8FE80D-6C09-4CF4-BFB4-4C6A20E74669}" type="pres">
      <dgm:prSet presAssocID="{9EBC27DB-CD76-4C03-BCF2-68083DA4158E}" presName="spNode" presStyleCnt="0"/>
      <dgm:spPr/>
    </dgm:pt>
    <dgm:pt modelId="{D9010AA0-7F97-4956-8BD5-4CB7AAA1CC5F}" type="pres">
      <dgm:prSet presAssocID="{1FCDEC76-2EA6-4784-89C1-674B3402F674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55CE88AA-6CBC-4547-A2F4-5AD9543C4970}" type="pres">
      <dgm:prSet presAssocID="{ADFBB2F5-A232-407E-B2F5-8364C4770E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12CB22-6AE6-4737-A140-1701F87E0665}" type="pres">
      <dgm:prSet presAssocID="{ADFBB2F5-A232-407E-B2F5-8364C4770E29}" presName="spNode" presStyleCnt="0"/>
      <dgm:spPr/>
    </dgm:pt>
    <dgm:pt modelId="{97A60684-8984-499E-B376-A1B2DF539470}" type="pres">
      <dgm:prSet presAssocID="{8D41C892-4619-44A5-BA92-ACB1337D1821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91B7C4F3-2E6E-4D58-9548-6AF65CE0A6B1}" type="pres">
      <dgm:prSet presAssocID="{99ED0598-943C-4B79-A57E-677FB5EB09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AECE0-DF90-445E-843F-557E7D6AE8AE}" type="pres">
      <dgm:prSet presAssocID="{99ED0598-943C-4B79-A57E-677FB5EB09BD}" presName="spNode" presStyleCnt="0"/>
      <dgm:spPr/>
    </dgm:pt>
    <dgm:pt modelId="{B30C102F-5167-435F-90FE-2DC87495AC9F}" type="pres">
      <dgm:prSet presAssocID="{BD8752F4-7311-436C-82A5-3E76BF268FE3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EFA0E1C0-7C0C-4D07-B15E-0657430751B6}" type="pres">
      <dgm:prSet presAssocID="{B9A61125-6F25-41F8-BB13-FE351D82DC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CDB8B0-5F08-4E6D-9333-0187335FFEE8}" type="pres">
      <dgm:prSet presAssocID="{B9A61125-6F25-41F8-BB13-FE351D82DC7E}" presName="spNode" presStyleCnt="0"/>
      <dgm:spPr/>
    </dgm:pt>
    <dgm:pt modelId="{03CCC4C2-6540-4448-B43E-3E2BF895646F}" type="pres">
      <dgm:prSet presAssocID="{26593F3C-6816-48E2-9A1D-E02F9F6300E2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B597C60F-B0A1-4843-8D95-0BC25D878A20}" srcId="{9C31FC40-CC57-46C3-850A-E29BC1E291CA}" destId="{B9A61125-6F25-41F8-BB13-FE351D82DC7E}" srcOrd="3" destOrd="0" parTransId="{FCB84217-1520-4CC4-9898-5235E3158709}" sibTransId="{26593F3C-6816-48E2-9A1D-E02F9F6300E2}"/>
    <dgm:cxn modelId="{9E2F0EC0-3D5B-4608-8978-81914626FB3B}" type="presOf" srcId="{99ED0598-943C-4B79-A57E-677FB5EB09BD}" destId="{91B7C4F3-2E6E-4D58-9548-6AF65CE0A6B1}" srcOrd="0" destOrd="0" presId="urn:microsoft.com/office/officeart/2005/8/layout/cycle6"/>
    <dgm:cxn modelId="{96162176-D1B7-4D39-A2BC-CDF2A34556EC}" type="presOf" srcId="{8D41C892-4619-44A5-BA92-ACB1337D1821}" destId="{97A60684-8984-499E-B376-A1B2DF539470}" srcOrd="0" destOrd="0" presId="urn:microsoft.com/office/officeart/2005/8/layout/cycle6"/>
    <dgm:cxn modelId="{EA80AC43-BF68-47A4-948B-ED4EBC9372A5}" type="presOf" srcId="{B9A61125-6F25-41F8-BB13-FE351D82DC7E}" destId="{EFA0E1C0-7C0C-4D07-B15E-0657430751B6}" srcOrd="0" destOrd="0" presId="urn:microsoft.com/office/officeart/2005/8/layout/cycle6"/>
    <dgm:cxn modelId="{A7F919DB-17FB-4F29-BA1A-38AE7B28F142}" type="presOf" srcId="{9C31FC40-CC57-46C3-850A-E29BC1E291CA}" destId="{E399F5D0-B2EC-4864-87A9-98B458B6BFB4}" srcOrd="0" destOrd="0" presId="urn:microsoft.com/office/officeart/2005/8/layout/cycle6"/>
    <dgm:cxn modelId="{147BDF97-F439-4954-AC0D-CDA21C47BDAE}" srcId="{9C31FC40-CC57-46C3-850A-E29BC1E291CA}" destId="{99ED0598-943C-4B79-A57E-677FB5EB09BD}" srcOrd="2" destOrd="0" parTransId="{ADDB6283-3F1D-45B2-9F13-73E4F20E9554}" sibTransId="{BD8752F4-7311-436C-82A5-3E76BF268FE3}"/>
    <dgm:cxn modelId="{94182942-64AD-4F18-B421-F57CEBC7CAD5}" type="presOf" srcId="{ADFBB2F5-A232-407E-B2F5-8364C4770E29}" destId="{55CE88AA-6CBC-4547-A2F4-5AD9543C4970}" srcOrd="0" destOrd="0" presId="urn:microsoft.com/office/officeart/2005/8/layout/cycle6"/>
    <dgm:cxn modelId="{A7D3F8C2-BE42-42E9-A2FA-CD0832ECFEB5}" type="presOf" srcId="{1FCDEC76-2EA6-4784-89C1-674B3402F674}" destId="{D9010AA0-7F97-4956-8BD5-4CB7AAA1CC5F}" srcOrd="0" destOrd="0" presId="urn:microsoft.com/office/officeart/2005/8/layout/cycle6"/>
    <dgm:cxn modelId="{41B70FC4-00A8-4C51-ABCE-5C688F686DFB}" type="presOf" srcId="{9EBC27DB-CD76-4C03-BCF2-68083DA4158E}" destId="{70E00A99-540E-4CD5-B420-9F4076371147}" srcOrd="0" destOrd="0" presId="urn:microsoft.com/office/officeart/2005/8/layout/cycle6"/>
    <dgm:cxn modelId="{CC4B9EEA-C52E-4D21-A08E-BAE3D6971570}" type="presOf" srcId="{BD8752F4-7311-436C-82A5-3E76BF268FE3}" destId="{B30C102F-5167-435F-90FE-2DC87495AC9F}" srcOrd="0" destOrd="0" presId="urn:microsoft.com/office/officeart/2005/8/layout/cycle6"/>
    <dgm:cxn modelId="{D299BD3D-D59E-441B-BA98-20836BF9BDCE}" srcId="{9C31FC40-CC57-46C3-850A-E29BC1E291CA}" destId="{ADFBB2F5-A232-407E-B2F5-8364C4770E29}" srcOrd="1" destOrd="0" parTransId="{45203FAD-5A30-47C6-8B9B-2032925C742B}" sibTransId="{8D41C892-4619-44A5-BA92-ACB1337D1821}"/>
    <dgm:cxn modelId="{56E0CB99-EF2A-41A1-9368-137788AFC65D}" type="presOf" srcId="{26593F3C-6816-48E2-9A1D-E02F9F6300E2}" destId="{03CCC4C2-6540-4448-B43E-3E2BF895646F}" srcOrd="0" destOrd="0" presId="urn:microsoft.com/office/officeart/2005/8/layout/cycle6"/>
    <dgm:cxn modelId="{37AF5E68-CA97-40EF-955D-8741D685693D}" srcId="{9C31FC40-CC57-46C3-850A-E29BC1E291CA}" destId="{9EBC27DB-CD76-4C03-BCF2-68083DA4158E}" srcOrd="0" destOrd="0" parTransId="{A3A5BB4A-107D-487E-9C60-FB50A069AC68}" sibTransId="{1FCDEC76-2EA6-4784-89C1-674B3402F674}"/>
    <dgm:cxn modelId="{6C86A07E-A13E-4DBC-B0E9-FF07AA9C19BD}" type="presParOf" srcId="{E399F5D0-B2EC-4864-87A9-98B458B6BFB4}" destId="{70E00A99-540E-4CD5-B420-9F4076371147}" srcOrd="0" destOrd="0" presId="urn:microsoft.com/office/officeart/2005/8/layout/cycle6"/>
    <dgm:cxn modelId="{E19F08BB-E60F-42ED-919D-B209FFCD8299}" type="presParOf" srcId="{E399F5D0-B2EC-4864-87A9-98B458B6BFB4}" destId="{888FE80D-6C09-4CF4-BFB4-4C6A20E74669}" srcOrd="1" destOrd="0" presId="urn:microsoft.com/office/officeart/2005/8/layout/cycle6"/>
    <dgm:cxn modelId="{8039DEDE-A1CF-43AE-AC1D-C7E160921466}" type="presParOf" srcId="{E399F5D0-B2EC-4864-87A9-98B458B6BFB4}" destId="{D9010AA0-7F97-4956-8BD5-4CB7AAA1CC5F}" srcOrd="2" destOrd="0" presId="urn:microsoft.com/office/officeart/2005/8/layout/cycle6"/>
    <dgm:cxn modelId="{36C2C4C8-DE0B-445A-8CEF-28D51020C3F5}" type="presParOf" srcId="{E399F5D0-B2EC-4864-87A9-98B458B6BFB4}" destId="{55CE88AA-6CBC-4547-A2F4-5AD9543C4970}" srcOrd="3" destOrd="0" presId="urn:microsoft.com/office/officeart/2005/8/layout/cycle6"/>
    <dgm:cxn modelId="{5184436E-428C-4DFA-B78A-AD1CB2B10BE0}" type="presParOf" srcId="{E399F5D0-B2EC-4864-87A9-98B458B6BFB4}" destId="{C912CB22-6AE6-4737-A140-1701F87E0665}" srcOrd="4" destOrd="0" presId="urn:microsoft.com/office/officeart/2005/8/layout/cycle6"/>
    <dgm:cxn modelId="{100D5FD4-50D4-4D79-A6CE-82902B523515}" type="presParOf" srcId="{E399F5D0-B2EC-4864-87A9-98B458B6BFB4}" destId="{97A60684-8984-499E-B376-A1B2DF539470}" srcOrd="5" destOrd="0" presId="urn:microsoft.com/office/officeart/2005/8/layout/cycle6"/>
    <dgm:cxn modelId="{EE9B3432-360E-496F-ADF5-A7E281B4881E}" type="presParOf" srcId="{E399F5D0-B2EC-4864-87A9-98B458B6BFB4}" destId="{91B7C4F3-2E6E-4D58-9548-6AF65CE0A6B1}" srcOrd="6" destOrd="0" presId="urn:microsoft.com/office/officeart/2005/8/layout/cycle6"/>
    <dgm:cxn modelId="{72832726-BACD-4BE7-A4D2-26B00507FE56}" type="presParOf" srcId="{E399F5D0-B2EC-4864-87A9-98B458B6BFB4}" destId="{78BAECE0-DF90-445E-843F-557E7D6AE8AE}" srcOrd="7" destOrd="0" presId="urn:microsoft.com/office/officeart/2005/8/layout/cycle6"/>
    <dgm:cxn modelId="{B3DA57A5-AAE4-4652-816F-01CF46F32CB8}" type="presParOf" srcId="{E399F5D0-B2EC-4864-87A9-98B458B6BFB4}" destId="{B30C102F-5167-435F-90FE-2DC87495AC9F}" srcOrd="8" destOrd="0" presId="urn:microsoft.com/office/officeart/2005/8/layout/cycle6"/>
    <dgm:cxn modelId="{48F69360-4B55-4108-A122-AC020509A36C}" type="presParOf" srcId="{E399F5D0-B2EC-4864-87A9-98B458B6BFB4}" destId="{EFA0E1C0-7C0C-4D07-B15E-0657430751B6}" srcOrd="9" destOrd="0" presId="urn:microsoft.com/office/officeart/2005/8/layout/cycle6"/>
    <dgm:cxn modelId="{5F952F35-31E5-4D9D-82B1-2F873E252997}" type="presParOf" srcId="{E399F5D0-B2EC-4864-87A9-98B458B6BFB4}" destId="{4DCDB8B0-5F08-4E6D-9333-0187335FFEE8}" srcOrd="10" destOrd="0" presId="urn:microsoft.com/office/officeart/2005/8/layout/cycle6"/>
    <dgm:cxn modelId="{2EB58BB2-6D5D-4D8C-9EB5-90E3A6028E09}" type="presParOf" srcId="{E399F5D0-B2EC-4864-87A9-98B458B6BFB4}" destId="{03CCC4C2-6540-4448-B43E-3E2BF895646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A68F8-128E-4457-9C0C-5BC1BE500D95}" type="doc">
      <dgm:prSet loTypeId="urn:microsoft.com/office/officeart/2005/8/layout/cycle8" loCatId="cycle" qsTypeId="urn:microsoft.com/office/officeart/2005/8/quickstyle/simple5" qsCatId="simple" csTypeId="urn:microsoft.com/office/officeart/2005/8/colors/colorful1#4" csCatId="colorful" phldr="1"/>
      <dgm:spPr/>
    </dgm:pt>
    <dgm:pt modelId="{F7ABEBE2-B8D1-4837-B650-AA45740E7C7D}">
      <dgm:prSet custT="1"/>
      <dgm:spPr/>
      <dgm:t>
        <a:bodyPr/>
        <a:lstStyle/>
        <a:p>
          <a:r>
            <a:rPr lang="en-US" altLang="en-US" sz="4000" b="1" dirty="0" smtClean="0">
              <a:latin typeface="+mj-ea"/>
              <a:ea typeface="+mj-ea"/>
            </a:rPr>
            <a:t>1.</a:t>
          </a:r>
          <a:r>
            <a:rPr lang="zh-TW" altLang="en-US" sz="4000" b="1" dirty="0" smtClean="0">
              <a:latin typeface="+mj-ea"/>
              <a:ea typeface="+mj-ea"/>
            </a:rPr>
            <a:t>掌握概念</a:t>
          </a:r>
          <a:endParaRPr lang="zh-TW" altLang="en-US" sz="4000" b="1" dirty="0">
            <a:latin typeface="+mj-ea"/>
            <a:ea typeface="+mj-ea"/>
          </a:endParaRPr>
        </a:p>
      </dgm:t>
    </dgm:pt>
    <dgm:pt modelId="{20FC6207-FB64-4D01-898B-9F0E18B7BF0B}" type="parTrans" cxnId="{2D1CF4D5-3D04-4137-A434-D4DE38EBFE76}">
      <dgm:prSet/>
      <dgm:spPr/>
      <dgm:t>
        <a:bodyPr/>
        <a:lstStyle/>
        <a:p>
          <a:endParaRPr lang="zh-TW" altLang="en-US"/>
        </a:p>
      </dgm:t>
    </dgm:pt>
    <dgm:pt modelId="{7775E333-FBBB-4F42-8CEC-4F4222DC5713}" type="sibTrans" cxnId="{2D1CF4D5-3D04-4137-A434-D4DE38EBFE76}">
      <dgm:prSet/>
      <dgm:spPr/>
      <dgm:t>
        <a:bodyPr/>
        <a:lstStyle/>
        <a:p>
          <a:endParaRPr lang="zh-TW" altLang="en-US"/>
        </a:p>
      </dgm:t>
    </dgm:pt>
    <dgm:pt modelId="{FDED41A7-4DA2-46F4-8B3A-2BF8C8234978}">
      <dgm:prSet phldrT="[文字]" custT="1"/>
      <dgm:spPr/>
      <dgm:t>
        <a:bodyPr/>
        <a:lstStyle/>
        <a:p>
          <a:r>
            <a:rPr lang="en-US" altLang="zh-TW" sz="4000" b="1" dirty="0" smtClean="0">
              <a:latin typeface="+mj-ea"/>
              <a:ea typeface="+mj-ea"/>
            </a:rPr>
            <a:t>3.</a:t>
          </a:r>
          <a:r>
            <a:rPr lang="zh-TW" altLang="zh-TW" sz="4000" b="1" dirty="0" smtClean="0">
              <a:latin typeface="+mj-ea"/>
              <a:ea typeface="+mj-ea"/>
            </a:rPr>
            <a:t>科際整合</a:t>
          </a:r>
          <a:endParaRPr lang="zh-TW" altLang="en-US" sz="4000" b="1" dirty="0">
            <a:latin typeface="+mj-ea"/>
            <a:ea typeface="+mj-ea"/>
          </a:endParaRPr>
        </a:p>
      </dgm:t>
    </dgm:pt>
    <dgm:pt modelId="{4904186E-4544-45C7-ADF6-B093F4C4258B}" type="parTrans" cxnId="{09244B0B-4405-46C4-A331-2A0077DE150A}">
      <dgm:prSet/>
      <dgm:spPr/>
      <dgm:t>
        <a:bodyPr/>
        <a:lstStyle/>
        <a:p>
          <a:endParaRPr lang="zh-TW" altLang="en-US"/>
        </a:p>
      </dgm:t>
    </dgm:pt>
    <dgm:pt modelId="{BF4920E1-9D5B-4522-BB2A-D410C4C6B06C}" type="sibTrans" cxnId="{09244B0B-4405-46C4-A331-2A0077DE150A}">
      <dgm:prSet/>
      <dgm:spPr/>
      <dgm:t>
        <a:bodyPr/>
        <a:lstStyle/>
        <a:p>
          <a:endParaRPr lang="zh-TW" altLang="en-US"/>
        </a:p>
      </dgm:t>
    </dgm:pt>
    <dgm:pt modelId="{352649FB-F2C2-48B1-8A0E-FD6E6CAAA2DB}">
      <dgm:prSet phldrT="[文字]" custT="1"/>
      <dgm:spPr/>
      <dgm:t>
        <a:bodyPr/>
        <a:lstStyle/>
        <a:p>
          <a:r>
            <a:rPr lang="en-US" altLang="zh-TW" sz="3600" b="1" dirty="0" smtClean="0">
              <a:latin typeface="+mj-ea"/>
              <a:ea typeface="+mj-ea"/>
            </a:rPr>
            <a:t>4.</a:t>
          </a:r>
          <a:r>
            <a:rPr lang="zh-TW" altLang="zh-TW" sz="3600" b="1" dirty="0" smtClean="0">
              <a:latin typeface="+mj-ea"/>
              <a:ea typeface="+mj-ea"/>
            </a:rPr>
            <a:t>評估學習程度</a:t>
          </a:r>
          <a:endParaRPr lang="zh-TW" altLang="en-US" sz="3600" b="1" dirty="0">
            <a:latin typeface="+mj-ea"/>
            <a:ea typeface="+mj-ea"/>
          </a:endParaRPr>
        </a:p>
      </dgm:t>
    </dgm:pt>
    <dgm:pt modelId="{CFE934C5-1658-4F61-93FD-9DD325E695EF}" type="parTrans" cxnId="{7A85D6DD-B97F-4586-8CBA-4CA2045DC559}">
      <dgm:prSet/>
      <dgm:spPr/>
      <dgm:t>
        <a:bodyPr/>
        <a:lstStyle/>
        <a:p>
          <a:endParaRPr lang="zh-TW" altLang="en-US"/>
        </a:p>
      </dgm:t>
    </dgm:pt>
    <dgm:pt modelId="{810DCAEA-ECC5-4ABD-AEC9-ECCAB5833EFB}" type="sibTrans" cxnId="{7A85D6DD-B97F-4586-8CBA-4CA2045DC559}">
      <dgm:prSet/>
      <dgm:spPr/>
      <dgm:t>
        <a:bodyPr/>
        <a:lstStyle/>
        <a:p>
          <a:endParaRPr lang="zh-TW" altLang="en-US"/>
        </a:p>
      </dgm:t>
    </dgm:pt>
    <dgm:pt modelId="{9EBFE751-DE53-4796-BF9B-E04C2B10E923}">
      <dgm:prSet custT="1"/>
      <dgm:spPr/>
      <dgm:t>
        <a:bodyPr/>
        <a:lstStyle/>
        <a:p>
          <a:r>
            <a:rPr lang="en-US" altLang="zh-TW" sz="4000" b="1" dirty="0" smtClean="0">
              <a:latin typeface="+mj-ea"/>
              <a:ea typeface="+mj-ea"/>
            </a:rPr>
            <a:t>2.</a:t>
          </a:r>
          <a:r>
            <a:rPr lang="zh-TW" altLang="zh-TW" sz="4000" b="1" dirty="0" smtClean="0">
              <a:latin typeface="+mj-ea"/>
              <a:ea typeface="+mj-ea"/>
            </a:rPr>
            <a:t>實務運用</a:t>
          </a:r>
          <a:endParaRPr lang="zh-TW" altLang="en-US" sz="4000" b="1" dirty="0">
            <a:latin typeface="+mj-ea"/>
            <a:ea typeface="+mj-ea"/>
          </a:endParaRPr>
        </a:p>
      </dgm:t>
    </dgm:pt>
    <dgm:pt modelId="{96ED09FC-ED16-43A9-83F1-58B301C07B3D}" type="parTrans" cxnId="{BA39D68A-A350-4894-A4B0-2068D42A115A}">
      <dgm:prSet/>
      <dgm:spPr/>
      <dgm:t>
        <a:bodyPr/>
        <a:lstStyle/>
        <a:p>
          <a:endParaRPr lang="zh-TW" altLang="en-US"/>
        </a:p>
      </dgm:t>
    </dgm:pt>
    <dgm:pt modelId="{43C085DB-F8D6-41B8-AC78-C0461C814C4B}" type="sibTrans" cxnId="{BA39D68A-A350-4894-A4B0-2068D42A115A}">
      <dgm:prSet/>
      <dgm:spPr/>
      <dgm:t>
        <a:bodyPr/>
        <a:lstStyle/>
        <a:p>
          <a:endParaRPr lang="zh-TW" altLang="en-US"/>
        </a:p>
      </dgm:t>
    </dgm:pt>
    <dgm:pt modelId="{9689A938-3175-4A1D-983D-F46547FB22FC}" type="pres">
      <dgm:prSet presAssocID="{4BCA68F8-128E-4457-9C0C-5BC1BE500D95}" presName="compositeShape" presStyleCnt="0">
        <dgm:presLayoutVars>
          <dgm:chMax val="7"/>
          <dgm:dir/>
          <dgm:resizeHandles val="exact"/>
        </dgm:presLayoutVars>
      </dgm:prSet>
      <dgm:spPr/>
    </dgm:pt>
    <dgm:pt modelId="{2F7853A8-45BC-4A58-9B84-CCFA7545C924}" type="pres">
      <dgm:prSet presAssocID="{4BCA68F8-128E-4457-9C0C-5BC1BE500D95}" presName="wedge1" presStyleLbl="node1" presStyleIdx="0" presStyleCnt="4"/>
      <dgm:spPr/>
      <dgm:t>
        <a:bodyPr/>
        <a:lstStyle/>
        <a:p>
          <a:endParaRPr lang="zh-TW" altLang="en-US"/>
        </a:p>
      </dgm:t>
    </dgm:pt>
    <dgm:pt modelId="{EA18125E-9CC9-4D9F-A004-4D283CE2A034}" type="pres">
      <dgm:prSet presAssocID="{4BCA68F8-128E-4457-9C0C-5BC1BE500D95}" presName="dummy1a" presStyleCnt="0"/>
      <dgm:spPr/>
    </dgm:pt>
    <dgm:pt modelId="{0A0D05DA-FDD6-4E79-8D0D-E662AE907320}" type="pres">
      <dgm:prSet presAssocID="{4BCA68F8-128E-4457-9C0C-5BC1BE500D95}" presName="dummy1b" presStyleCnt="0"/>
      <dgm:spPr/>
    </dgm:pt>
    <dgm:pt modelId="{054FD591-FEA3-40CE-B116-4B026FDF7FBA}" type="pres">
      <dgm:prSet presAssocID="{4BCA68F8-128E-4457-9C0C-5BC1BE500D9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6AEFE2-CD7F-47D1-8F19-5A8BC211439B}" type="pres">
      <dgm:prSet presAssocID="{4BCA68F8-128E-4457-9C0C-5BC1BE500D95}" presName="wedge2" presStyleLbl="node1" presStyleIdx="1" presStyleCnt="4"/>
      <dgm:spPr/>
      <dgm:t>
        <a:bodyPr/>
        <a:lstStyle/>
        <a:p>
          <a:endParaRPr lang="zh-TW" altLang="en-US"/>
        </a:p>
      </dgm:t>
    </dgm:pt>
    <dgm:pt modelId="{1FFDE96B-E508-4770-B6D8-CB6161FB7A1C}" type="pres">
      <dgm:prSet presAssocID="{4BCA68F8-128E-4457-9C0C-5BC1BE500D95}" presName="dummy2a" presStyleCnt="0"/>
      <dgm:spPr/>
    </dgm:pt>
    <dgm:pt modelId="{A36169F4-C6FE-40F5-AAE4-E8A3530FA047}" type="pres">
      <dgm:prSet presAssocID="{4BCA68F8-128E-4457-9C0C-5BC1BE500D95}" presName="dummy2b" presStyleCnt="0"/>
      <dgm:spPr/>
    </dgm:pt>
    <dgm:pt modelId="{A87F649F-2FAC-426D-A70A-422A87EE4A6D}" type="pres">
      <dgm:prSet presAssocID="{4BCA68F8-128E-4457-9C0C-5BC1BE500D9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689871-7DCD-4938-8012-E2F2875D69F2}" type="pres">
      <dgm:prSet presAssocID="{4BCA68F8-128E-4457-9C0C-5BC1BE500D95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ECEFE34B-BD08-488E-8826-53BB7626A460}" type="pres">
      <dgm:prSet presAssocID="{4BCA68F8-128E-4457-9C0C-5BC1BE500D95}" presName="dummy3a" presStyleCnt="0"/>
      <dgm:spPr/>
    </dgm:pt>
    <dgm:pt modelId="{EA85EB44-9EED-4FFC-B10A-C4C53D45EF72}" type="pres">
      <dgm:prSet presAssocID="{4BCA68F8-128E-4457-9C0C-5BC1BE500D95}" presName="dummy3b" presStyleCnt="0"/>
      <dgm:spPr/>
    </dgm:pt>
    <dgm:pt modelId="{50ACD996-C1AB-4E20-A9BE-4A2548C56BE1}" type="pres">
      <dgm:prSet presAssocID="{4BCA68F8-128E-4457-9C0C-5BC1BE500D9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8A08B9-A20E-4212-B2F4-F790D4F01824}" type="pres">
      <dgm:prSet presAssocID="{4BCA68F8-128E-4457-9C0C-5BC1BE500D95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92C89C92-C4B4-4183-BCD3-A8412EBE6433}" type="pres">
      <dgm:prSet presAssocID="{4BCA68F8-128E-4457-9C0C-5BC1BE500D95}" presName="dummy4a" presStyleCnt="0"/>
      <dgm:spPr/>
    </dgm:pt>
    <dgm:pt modelId="{26351894-5994-4246-90CB-696B6FCBE9B7}" type="pres">
      <dgm:prSet presAssocID="{4BCA68F8-128E-4457-9C0C-5BC1BE500D95}" presName="dummy4b" presStyleCnt="0"/>
      <dgm:spPr/>
    </dgm:pt>
    <dgm:pt modelId="{FEA40C4F-0A24-44F8-B9DE-5E98D8C90471}" type="pres">
      <dgm:prSet presAssocID="{4BCA68F8-128E-4457-9C0C-5BC1BE500D9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9F167E-B869-4B64-BC53-0977DCDDDABA}" type="pres">
      <dgm:prSet presAssocID="{7775E333-FBBB-4F42-8CEC-4F4222DC5713}" presName="arrowWedge1" presStyleLbl="fgSibTrans2D1" presStyleIdx="0" presStyleCnt="4"/>
      <dgm:spPr/>
    </dgm:pt>
    <dgm:pt modelId="{F9A94647-A4D6-4347-AD77-0C7A8372085B}" type="pres">
      <dgm:prSet presAssocID="{43C085DB-F8D6-41B8-AC78-C0461C814C4B}" presName="arrowWedge2" presStyleLbl="fgSibTrans2D1" presStyleIdx="1" presStyleCnt="4"/>
      <dgm:spPr/>
    </dgm:pt>
    <dgm:pt modelId="{AA6868D1-3D57-450C-B5C1-C82A3C12E383}" type="pres">
      <dgm:prSet presAssocID="{BF4920E1-9D5B-4522-BB2A-D410C4C6B06C}" presName="arrowWedge3" presStyleLbl="fgSibTrans2D1" presStyleIdx="2" presStyleCnt="4"/>
      <dgm:spPr/>
    </dgm:pt>
    <dgm:pt modelId="{4FC80C67-3EBF-40CA-B8DA-E312F2263338}" type="pres">
      <dgm:prSet presAssocID="{810DCAEA-ECC5-4ABD-AEC9-ECCAB5833EFB}" presName="arrowWedge4" presStyleLbl="fgSibTrans2D1" presStyleIdx="3" presStyleCnt="4"/>
      <dgm:spPr/>
    </dgm:pt>
  </dgm:ptLst>
  <dgm:cxnLst>
    <dgm:cxn modelId="{BA39D68A-A350-4894-A4B0-2068D42A115A}" srcId="{4BCA68F8-128E-4457-9C0C-5BC1BE500D95}" destId="{9EBFE751-DE53-4796-BF9B-E04C2B10E923}" srcOrd="1" destOrd="0" parTransId="{96ED09FC-ED16-43A9-83F1-58B301C07B3D}" sibTransId="{43C085DB-F8D6-41B8-AC78-C0461C814C4B}"/>
    <dgm:cxn modelId="{0613E1C3-1A2E-4462-AD60-03DA7CC95179}" type="presOf" srcId="{352649FB-F2C2-48B1-8A0E-FD6E6CAAA2DB}" destId="{A48A08B9-A20E-4212-B2F4-F790D4F01824}" srcOrd="0" destOrd="0" presId="urn:microsoft.com/office/officeart/2005/8/layout/cycle8"/>
    <dgm:cxn modelId="{62E297CF-C435-4AB9-98AF-45570121F3B3}" type="presOf" srcId="{9EBFE751-DE53-4796-BF9B-E04C2B10E923}" destId="{A87F649F-2FAC-426D-A70A-422A87EE4A6D}" srcOrd="1" destOrd="0" presId="urn:microsoft.com/office/officeart/2005/8/layout/cycle8"/>
    <dgm:cxn modelId="{1EB44DCA-F6F0-43F1-A5CC-0AA986F55F17}" type="presOf" srcId="{F7ABEBE2-B8D1-4837-B650-AA45740E7C7D}" destId="{2F7853A8-45BC-4A58-9B84-CCFA7545C924}" srcOrd="0" destOrd="0" presId="urn:microsoft.com/office/officeart/2005/8/layout/cycle8"/>
    <dgm:cxn modelId="{2D1CF4D5-3D04-4137-A434-D4DE38EBFE76}" srcId="{4BCA68F8-128E-4457-9C0C-5BC1BE500D95}" destId="{F7ABEBE2-B8D1-4837-B650-AA45740E7C7D}" srcOrd="0" destOrd="0" parTransId="{20FC6207-FB64-4D01-898B-9F0E18B7BF0B}" sibTransId="{7775E333-FBBB-4F42-8CEC-4F4222DC5713}"/>
    <dgm:cxn modelId="{7A85D6DD-B97F-4586-8CBA-4CA2045DC559}" srcId="{4BCA68F8-128E-4457-9C0C-5BC1BE500D95}" destId="{352649FB-F2C2-48B1-8A0E-FD6E6CAAA2DB}" srcOrd="3" destOrd="0" parTransId="{CFE934C5-1658-4F61-93FD-9DD325E695EF}" sibTransId="{810DCAEA-ECC5-4ABD-AEC9-ECCAB5833EFB}"/>
    <dgm:cxn modelId="{EBCD76D5-0623-49B1-A0FA-9F74521D4E7C}" type="presOf" srcId="{4BCA68F8-128E-4457-9C0C-5BC1BE500D95}" destId="{9689A938-3175-4A1D-983D-F46547FB22FC}" srcOrd="0" destOrd="0" presId="urn:microsoft.com/office/officeart/2005/8/layout/cycle8"/>
    <dgm:cxn modelId="{F7A9E560-D672-438F-A2BF-83DE03C1A820}" type="presOf" srcId="{FDED41A7-4DA2-46F4-8B3A-2BF8C8234978}" destId="{F2689871-7DCD-4938-8012-E2F2875D69F2}" srcOrd="0" destOrd="0" presId="urn:microsoft.com/office/officeart/2005/8/layout/cycle8"/>
    <dgm:cxn modelId="{E0A0ED36-BA32-4314-BC36-8B960182A872}" type="presOf" srcId="{FDED41A7-4DA2-46F4-8B3A-2BF8C8234978}" destId="{50ACD996-C1AB-4E20-A9BE-4A2548C56BE1}" srcOrd="1" destOrd="0" presId="urn:microsoft.com/office/officeart/2005/8/layout/cycle8"/>
    <dgm:cxn modelId="{3F569F6F-340C-480F-8275-77F4A921A480}" type="presOf" srcId="{9EBFE751-DE53-4796-BF9B-E04C2B10E923}" destId="{A36AEFE2-CD7F-47D1-8F19-5A8BC211439B}" srcOrd="0" destOrd="0" presId="urn:microsoft.com/office/officeart/2005/8/layout/cycle8"/>
    <dgm:cxn modelId="{82AB22ED-8482-4FF5-BCE0-6AD38620F0F5}" type="presOf" srcId="{352649FB-F2C2-48B1-8A0E-FD6E6CAAA2DB}" destId="{FEA40C4F-0A24-44F8-B9DE-5E98D8C90471}" srcOrd="1" destOrd="0" presId="urn:microsoft.com/office/officeart/2005/8/layout/cycle8"/>
    <dgm:cxn modelId="{09244B0B-4405-46C4-A331-2A0077DE150A}" srcId="{4BCA68F8-128E-4457-9C0C-5BC1BE500D95}" destId="{FDED41A7-4DA2-46F4-8B3A-2BF8C8234978}" srcOrd="2" destOrd="0" parTransId="{4904186E-4544-45C7-ADF6-B093F4C4258B}" sibTransId="{BF4920E1-9D5B-4522-BB2A-D410C4C6B06C}"/>
    <dgm:cxn modelId="{B19A8D23-9F8B-4AB5-AC44-B6967064E73C}" type="presOf" srcId="{F7ABEBE2-B8D1-4837-B650-AA45740E7C7D}" destId="{054FD591-FEA3-40CE-B116-4B026FDF7FBA}" srcOrd="1" destOrd="0" presId="urn:microsoft.com/office/officeart/2005/8/layout/cycle8"/>
    <dgm:cxn modelId="{443FAFB2-4675-4233-A266-364AED16DE78}" type="presParOf" srcId="{9689A938-3175-4A1D-983D-F46547FB22FC}" destId="{2F7853A8-45BC-4A58-9B84-CCFA7545C924}" srcOrd="0" destOrd="0" presId="urn:microsoft.com/office/officeart/2005/8/layout/cycle8"/>
    <dgm:cxn modelId="{FB8CEA82-BAD8-4D1F-BBDD-FA3242A96E37}" type="presParOf" srcId="{9689A938-3175-4A1D-983D-F46547FB22FC}" destId="{EA18125E-9CC9-4D9F-A004-4D283CE2A034}" srcOrd="1" destOrd="0" presId="urn:microsoft.com/office/officeart/2005/8/layout/cycle8"/>
    <dgm:cxn modelId="{0415638B-CCB0-4823-8FF8-FEFE488C14BB}" type="presParOf" srcId="{9689A938-3175-4A1D-983D-F46547FB22FC}" destId="{0A0D05DA-FDD6-4E79-8D0D-E662AE907320}" srcOrd="2" destOrd="0" presId="urn:microsoft.com/office/officeart/2005/8/layout/cycle8"/>
    <dgm:cxn modelId="{C7FE6E42-0234-49D6-876E-FC3FD9D3F524}" type="presParOf" srcId="{9689A938-3175-4A1D-983D-F46547FB22FC}" destId="{054FD591-FEA3-40CE-B116-4B026FDF7FBA}" srcOrd="3" destOrd="0" presId="urn:microsoft.com/office/officeart/2005/8/layout/cycle8"/>
    <dgm:cxn modelId="{DBFB97E1-653A-48D5-9FE3-785A58375650}" type="presParOf" srcId="{9689A938-3175-4A1D-983D-F46547FB22FC}" destId="{A36AEFE2-CD7F-47D1-8F19-5A8BC211439B}" srcOrd="4" destOrd="0" presId="urn:microsoft.com/office/officeart/2005/8/layout/cycle8"/>
    <dgm:cxn modelId="{34048458-0012-4B1E-B60B-61441BC1EE24}" type="presParOf" srcId="{9689A938-3175-4A1D-983D-F46547FB22FC}" destId="{1FFDE96B-E508-4770-B6D8-CB6161FB7A1C}" srcOrd="5" destOrd="0" presId="urn:microsoft.com/office/officeart/2005/8/layout/cycle8"/>
    <dgm:cxn modelId="{F187C5A4-C924-4526-A5ED-34420219EFF5}" type="presParOf" srcId="{9689A938-3175-4A1D-983D-F46547FB22FC}" destId="{A36169F4-C6FE-40F5-AAE4-E8A3530FA047}" srcOrd="6" destOrd="0" presId="urn:microsoft.com/office/officeart/2005/8/layout/cycle8"/>
    <dgm:cxn modelId="{5A583A95-BF06-4775-A811-E0F90CD28F0F}" type="presParOf" srcId="{9689A938-3175-4A1D-983D-F46547FB22FC}" destId="{A87F649F-2FAC-426D-A70A-422A87EE4A6D}" srcOrd="7" destOrd="0" presId="urn:microsoft.com/office/officeart/2005/8/layout/cycle8"/>
    <dgm:cxn modelId="{E0753148-1776-4F67-AD9B-EF6B7E6C9E1C}" type="presParOf" srcId="{9689A938-3175-4A1D-983D-F46547FB22FC}" destId="{F2689871-7DCD-4938-8012-E2F2875D69F2}" srcOrd="8" destOrd="0" presId="urn:microsoft.com/office/officeart/2005/8/layout/cycle8"/>
    <dgm:cxn modelId="{350B0412-7991-4B39-9E8B-F9B2E19A6B07}" type="presParOf" srcId="{9689A938-3175-4A1D-983D-F46547FB22FC}" destId="{ECEFE34B-BD08-488E-8826-53BB7626A460}" srcOrd="9" destOrd="0" presId="urn:microsoft.com/office/officeart/2005/8/layout/cycle8"/>
    <dgm:cxn modelId="{C5DB483C-66C3-4986-9118-D2BBE87BC374}" type="presParOf" srcId="{9689A938-3175-4A1D-983D-F46547FB22FC}" destId="{EA85EB44-9EED-4FFC-B10A-C4C53D45EF72}" srcOrd="10" destOrd="0" presId="urn:microsoft.com/office/officeart/2005/8/layout/cycle8"/>
    <dgm:cxn modelId="{2E847593-3D09-40A0-B601-DAE7AB358E0D}" type="presParOf" srcId="{9689A938-3175-4A1D-983D-F46547FB22FC}" destId="{50ACD996-C1AB-4E20-A9BE-4A2548C56BE1}" srcOrd="11" destOrd="0" presId="urn:microsoft.com/office/officeart/2005/8/layout/cycle8"/>
    <dgm:cxn modelId="{32650AA4-C32C-409B-B413-C9CEB29D8419}" type="presParOf" srcId="{9689A938-3175-4A1D-983D-F46547FB22FC}" destId="{A48A08B9-A20E-4212-B2F4-F790D4F01824}" srcOrd="12" destOrd="0" presId="urn:microsoft.com/office/officeart/2005/8/layout/cycle8"/>
    <dgm:cxn modelId="{E8F99973-13D9-4BB6-BC1D-8FE0470B766F}" type="presParOf" srcId="{9689A938-3175-4A1D-983D-F46547FB22FC}" destId="{92C89C92-C4B4-4183-BCD3-A8412EBE6433}" srcOrd="13" destOrd="0" presId="urn:microsoft.com/office/officeart/2005/8/layout/cycle8"/>
    <dgm:cxn modelId="{1DAAFB0A-009C-404F-BC83-AF58E1CC3014}" type="presParOf" srcId="{9689A938-3175-4A1D-983D-F46547FB22FC}" destId="{26351894-5994-4246-90CB-696B6FCBE9B7}" srcOrd="14" destOrd="0" presId="urn:microsoft.com/office/officeart/2005/8/layout/cycle8"/>
    <dgm:cxn modelId="{22F2EAF5-6D15-444B-81A5-36B283C5DFB7}" type="presParOf" srcId="{9689A938-3175-4A1D-983D-F46547FB22FC}" destId="{FEA40C4F-0A24-44F8-B9DE-5E98D8C90471}" srcOrd="15" destOrd="0" presId="urn:microsoft.com/office/officeart/2005/8/layout/cycle8"/>
    <dgm:cxn modelId="{EEABDF23-6964-4B2A-AC5B-1B8893A64812}" type="presParOf" srcId="{9689A938-3175-4A1D-983D-F46547FB22FC}" destId="{919F167E-B869-4B64-BC53-0977DCDDDABA}" srcOrd="16" destOrd="0" presId="urn:microsoft.com/office/officeart/2005/8/layout/cycle8"/>
    <dgm:cxn modelId="{73C09C09-DDD5-4BB7-B04E-8B9215ECC554}" type="presParOf" srcId="{9689A938-3175-4A1D-983D-F46547FB22FC}" destId="{F9A94647-A4D6-4347-AD77-0C7A8372085B}" srcOrd="17" destOrd="0" presId="urn:microsoft.com/office/officeart/2005/8/layout/cycle8"/>
    <dgm:cxn modelId="{650B8AC8-A243-491C-BB53-4710EDD04A2B}" type="presParOf" srcId="{9689A938-3175-4A1D-983D-F46547FB22FC}" destId="{AA6868D1-3D57-450C-B5C1-C82A3C12E383}" srcOrd="18" destOrd="0" presId="urn:microsoft.com/office/officeart/2005/8/layout/cycle8"/>
    <dgm:cxn modelId="{40B73D97-44CE-42D8-BCD6-E06E4C027234}" type="presParOf" srcId="{9689A938-3175-4A1D-983D-F46547FB22FC}" destId="{4FC80C67-3EBF-40CA-B8DA-E312F226333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4EE3D-AA75-43C4-9C6F-5C1B0EE6D509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FC974E8-3C8D-462B-BDD7-29A1F896F5E1}">
      <dgm:prSet phldrT="[文字]"/>
      <dgm:spPr/>
      <dgm:t>
        <a:bodyPr/>
        <a:lstStyle/>
        <a:p>
          <a:r>
            <a:rPr lang="zh-TW" altLang="zh-TW" b="1" dirty="0" smtClean="0">
              <a:latin typeface="+mj-ea"/>
              <a:ea typeface="+mj-ea"/>
            </a:rPr>
            <a:t>Ⅰ內部決策與機關組成</a:t>
          </a:r>
          <a:endParaRPr lang="zh-TW" altLang="en-US" b="1" dirty="0">
            <a:latin typeface="+mj-ea"/>
            <a:ea typeface="+mj-ea"/>
          </a:endParaRPr>
        </a:p>
      </dgm:t>
    </dgm:pt>
    <dgm:pt modelId="{24CD6AC8-26E5-4A65-8CF1-601BF39F1A4F}" type="parTrans" cxnId="{409D299B-0F25-4BF8-90E4-1C0B0A70C5C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7E3D31A-C93E-4216-809F-2CC3F058643D}" type="sibTrans" cxnId="{409D299B-0F25-4BF8-90E4-1C0B0A70C5C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83DE1C7-E38C-4B1C-A4E0-D57013AB395F}">
      <dgm:prSet phldrT="[文字]"/>
      <dgm:spPr/>
      <dgm:t>
        <a:bodyPr/>
        <a:lstStyle/>
        <a:p>
          <a:r>
            <a:rPr lang="zh-TW" altLang="zh-TW" b="1" dirty="0" smtClean="0">
              <a:latin typeface="+mj-ea"/>
              <a:ea typeface="+mj-ea"/>
            </a:rPr>
            <a:t>Ⅱ業務執行與登記制度</a:t>
          </a:r>
          <a:endParaRPr lang="zh-TW" altLang="en-US" b="1" dirty="0">
            <a:latin typeface="+mj-ea"/>
            <a:ea typeface="+mj-ea"/>
          </a:endParaRPr>
        </a:p>
      </dgm:t>
    </dgm:pt>
    <dgm:pt modelId="{C778A50D-50FF-4EFB-8186-1563547B8203}" type="parTrans" cxnId="{2376AB28-CB95-4EF0-8B1C-65EFDE762B7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DB8C9E4-BD06-4886-A92F-FDCD1BD5F183}" type="sibTrans" cxnId="{2376AB28-CB95-4EF0-8B1C-65EFDE762B7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B0C7DB0-A1A7-4FED-A73A-9C1F76F8AD25}">
      <dgm:prSet phldrT="[文字]"/>
      <dgm:spPr/>
      <dgm:t>
        <a:bodyPr/>
        <a:lstStyle/>
        <a:p>
          <a:r>
            <a:rPr lang="zh-TW" altLang="zh-TW" b="1" dirty="0" smtClean="0">
              <a:latin typeface="+mj-ea"/>
              <a:ea typeface="+mj-ea"/>
            </a:rPr>
            <a:t>Ⅲ公司治理</a:t>
          </a:r>
          <a:endParaRPr lang="zh-TW" altLang="en-US" b="1" dirty="0">
            <a:latin typeface="+mj-ea"/>
            <a:ea typeface="+mj-ea"/>
          </a:endParaRPr>
        </a:p>
      </dgm:t>
    </dgm:pt>
    <dgm:pt modelId="{9A19432A-2141-471C-B4A8-CEE21B9C08EF}" type="parTrans" cxnId="{EE2BF638-0DBE-4DAF-B081-6EC0EF37715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430631BA-53B8-4502-BD55-70DA423B7F1D}" type="sibTrans" cxnId="{EE2BF638-0DBE-4DAF-B081-6EC0EF37715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669E7F2-6204-45AE-96C0-1D8A46CB858C}" type="pres">
      <dgm:prSet presAssocID="{F644EE3D-AA75-43C4-9C6F-5C1B0EE6D5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7D8FF5-D9AF-4D71-B185-409F068EC857}" type="pres">
      <dgm:prSet presAssocID="{5FC974E8-3C8D-462B-BDD7-29A1F896F5E1}" presName="parentLin" presStyleCnt="0"/>
      <dgm:spPr/>
    </dgm:pt>
    <dgm:pt modelId="{07D2BA2C-2070-44EA-B939-9D73494BB24D}" type="pres">
      <dgm:prSet presAssocID="{5FC974E8-3C8D-462B-BDD7-29A1F896F5E1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153E091-87A0-4872-8591-48E27B0FA687}" type="pres">
      <dgm:prSet presAssocID="{5FC974E8-3C8D-462B-BDD7-29A1F896F5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AB25FD-40BD-4A6A-8F21-440162DA7A70}" type="pres">
      <dgm:prSet presAssocID="{5FC974E8-3C8D-462B-BDD7-29A1F896F5E1}" presName="negativeSpace" presStyleCnt="0"/>
      <dgm:spPr/>
    </dgm:pt>
    <dgm:pt modelId="{4526AE8D-3706-4F8B-8489-9F5857475C02}" type="pres">
      <dgm:prSet presAssocID="{5FC974E8-3C8D-462B-BDD7-29A1F896F5E1}" presName="childText" presStyleLbl="conFgAcc1" presStyleIdx="0" presStyleCnt="3" custScaleX="89381">
        <dgm:presLayoutVars>
          <dgm:bulletEnabled val="1"/>
        </dgm:presLayoutVars>
      </dgm:prSet>
      <dgm:spPr/>
    </dgm:pt>
    <dgm:pt modelId="{B1D423D6-C9E9-40F2-B1EE-2EC05DADE39B}" type="pres">
      <dgm:prSet presAssocID="{97E3D31A-C93E-4216-809F-2CC3F058643D}" presName="spaceBetweenRectangles" presStyleCnt="0"/>
      <dgm:spPr/>
    </dgm:pt>
    <dgm:pt modelId="{E989D48F-1BCC-4D66-877C-F5B786739704}" type="pres">
      <dgm:prSet presAssocID="{783DE1C7-E38C-4B1C-A4E0-D57013AB395F}" presName="parentLin" presStyleCnt="0"/>
      <dgm:spPr/>
    </dgm:pt>
    <dgm:pt modelId="{C0CC8C7A-76B1-442C-B3C9-52A6ED6B78D8}" type="pres">
      <dgm:prSet presAssocID="{783DE1C7-E38C-4B1C-A4E0-D57013AB395F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A5D9312C-98EA-46BB-BE71-6BA916C80D94}" type="pres">
      <dgm:prSet presAssocID="{783DE1C7-E38C-4B1C-A4E0-D57013AB39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1D5CBA-419D-47D7-A754-CC2974E94DB7}" type="pres">
      <dgm:prSet presAssocID="{783DE1C7-E38C-4B1C-A4E0-D57013AB395F}" presName="negativeSpace" presStyleCnt="0"/>
      <dgm:spPr/>
    </dgm:pt>
    <dgm:pt modelId="{A6CC8595-BD7B-4688-A0ED-1971D6CF8C1A}" type="pres">
      <dgm:prSet presAssocID="{783DE1C7-E38C-4B1C-A4E0-D57013AB395F}" presName="childText" presStyleLbl="conFgAcc1" presStyleIdx="1" presStyleCnt="3" custScaleX="91150">
        <dgm:presLayoutVars>
          <dgm:bulletEnabled val="1"/>
        </dgm:presLayoutVars>
      </dgm:prSet>
      <dgm:spPr/>
    </dgm:pt>
    <dgm:pt modelId="{1D749E97-24A7-4673-8B1D-95BD2C9C6669}" type="pres">
      <dgm:prSet presAssocID="{DDB8C9E4-BD06-4886-A92F-FDCD1BD5F183}" presName="spaceBetweenRectangles" presStyleCnt="0"/>
      <dgm:spPr/>
    </dgm:pt>
    <dgm:pt modelId="{C3850D74-E9DA-4E26-AF37-623CD50D03A1}" type="pres">
      <dgm:prSet presAssocID="{CB0C7DB0-A1A7-4FED-A73A-9C1F76F8AD25}" presName="parentLin" presStyleCnt="0"/>
      <dgm:spPr/>
    </dgm:pt>
    <dgm:pt modelId="{15099F31-06B0-45F9-A15C-BC0EDA650714}" type="pres">
      <dgm:prSet presAssocID="{CB0C7DB0-A1A7-4FED-A73A-9C1F76F8AD25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EAE8CB4A-DBE0-4184-A249-9BF74BB123F3}" type="pres">
      <dgm:prSet presAssocID="{CB0C7DB0-A1A7-4FED-A73A-9C1F76F8AD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E0B7B7-7585-4DFD-9447-F1D05F526710}" type="pres">
      <dgm:prSet presAssocID="{CB0C7DB0-A1A7-4FED-A73A-9C1F76F8AD25}" presName="negativeSpace" presStyleCnt="0"/>
      <dgm:spPr/>
    </dgm:pt>
    <dgm:pt modelId="{C19AD529-1168-47B4-8DEF-0E80257C9904}" type="pres">
      <dgm:prSet presAssocID="{CB0C7DB0-A1A7-4FED-A73A-9C1F76F8AD25}" presName="childText" presStyleLbl="conFgAcc1" presStyleIdx="2" presStyleCnt="3" custScaleX="92920">
        <dgm:presLayoutVars>
          <dgm:bulletEnabled val="1"/>
        </dgm:presLayoutVars>
      </dgm:prSet>
      <dgm:spPr/>
    </dgm:pt>
  </dgm:ptLst>
  <dgm:cxnLst>
    <dgm:cxn modelId="{2A68B9A2-D610-4B80-B3EC-1C50F10E78CB}" type="presOf" srcId="{CB0C7DB0-A1A7-4FED-A73A-9C1F76F8AD25}" destId="{EAE8CB4A-DBE0-4184-A249-9BF74BB123F3}" srcOrd="1" destOrd="0" presId="urn:microsoft.com/office/officeart/2005/8/layout/list1"/>
    <dgm:cxn modelId="{EE2BF638-0DBE-4DAF-B081-6EC0EF377157}" srcId="{F644EE3D-AA75-43C4-9C6F-5C1B0EE6D509}" destId="{CB0C7DB0-A1A7-4FED-A73A-9C1F76F8AD25}" srcOrd="2" destOrd="0" parTransId="{9A19432A-2141-471C-B4A8-CEE21B9C08EF}" sibTransId="{430631BA-53B8-4502-BD55-70DA423B7F1D}"/>
    <dgm:cxn modelId="{E6C36276-7222-4508-9A46-F558385B1547}" type="presOf" srcId="{783DE1C7-E38C-4B1C-A4E0-D57013AB395F}" destId="{C0CC8C7A-76B1-442C-B3C9-52A6ED6B78D8}" srcOrd="0" destOrd="0" presId="urn:microsoft.com/office/officeart/2005/8/layout/list1"/>
    <dgm:cxn modelId="{E328A7D8-5D16-4380-A5AB-6022EE6B032B}" type="presOf" srcId="{5FC974E8-3C8D-462B-BDD7-29A1F896F5E1}" destId="{5153E091-87A0-4872-8591-48E27B0FA687}" srcOrd="1" destOrd="0" presId="urn:microsoft.com/office/officeart/2005/8/layout/list1"/>
    <dgm:cxn modelId="{2376AB28-CB95-4EF0-8B1C-65EFDE762B74}" srcId="{F644EE3D-AA75-43C4-9C6F-5C1B0EE6D509}" destId="{783DE1C7-E38C-4B1C-A4E0-D57013AB395F}" srcOrd="1" destOrd="0" parTransId="{C778A50D-50FF-4EFB-8186-1563547B8203}" sibTransId="{DDB8C9E4-BD06-4886-A92F-FDCD1BD5F183}"/>
    <dgm:cxn modelId="{47A5D13D-EE78-4E4E-BA24-D3A5F2F75623}" type="presOf" srcId="{5FC974E8-3C8D-462B-BDD7-29A1F896F5E1}" destId="{07D2BA2C-2070-44EA-B939-9D73494BB24D}" srcOrd="0" destOrd="0" presId="urn:microsoft.com/office/officeart/2005/8/layout/list1"/>
    <dgm:cxn modelId="{10546D50-B828-4132-98E8-6687C1A932B4}" type="presOf" srcId="{F644EE3D-AA75-43C4-9C6F-5C1B0EE6D509}" destId="{1669E7F2-6204-45AE-96C0-1D8A46CB858C}" srcOrd="0" destOrd="0" presId="urn:microsoft.com/office/officeart/2005/8/layout/list1"/>
    <dgm:cxn modelId="{409D299B-0F25-4BF8-90E4-1C0B0A70C5C1}" srcId="{F644EE3D-AA75-43C4-9C6F-5C1B0EE6D509}" destId="{5FC974E8-3C8D-462B-BDD7-29A1F896F5E1}" srcOrd="0" destOrd="0" parTransId="{24CD6AC8-26E5-4A65-8CF1-601BF39F1A4F}" sibTransId="{97E3D31A-C93E-4216-809F-2CC3F058643D}"/>
    <dgm:cxn modelId="{9362988C-8CCE-454D-898F-4C9F734B52C2}" type="presOf" srcId="{783DE1C7-E38C-4B1C-A4E0-D57013AB395F}" destId="{A5D9312C-98EA-46BB-BE71-6BA916C80D94}" srcOrd="1" destOrd="0" presId="urn:microsoft.com/office/officeart/2005/8/layout/list1"/>
    <dgm:cxn modelId="{18FC932D-9F07-463B-A81E-A5BD09C8B38A}" type="presOf" srcId="{CB0C7DB0-A1A7-4FED-A73A-9C1F76F8AD25}" destId="{15099F31-06B0-45F9-A15C-BC0EDA650714}" srcOrd="0" destOrd="0" presId="urn:microsoft.com/office/officeart/2005/8/layout/list1"/>
    <dgm:cxn modelId="{F8897B67-A2B7-4854-9A5F-538A4E41A181}" type="presParOf" srcId="{1669E7F2-6204-45AE-96C0-1D8A46CB858C}" destId="{CD7D8FF5-D9AF-4D71-B185-409F068EC857}" srcOrd="0" destOrd="0" presId="urn:microsoft.com/office/officeart/2005/8/layout/list1"/>
    <dgm:cxn modelId="{F6307324-F9CF-438C-A009-87E39580D826}" type="presParOf" srcId="{CD7D8FF5-D9AF-4D71-B185-409F068EC857}" destId="{07D2BA2C-2070-44EA-B939-9D73494BB24D}" srcOrd="0" destOrd="0" presId="urn:microsoft.com/office/officeart/2005/8/layout/list1"/>
    <dgm:cxn modelId="{42CF3138-C55C-4CEB-A442-1C524330C616}" type="presParOf" srcId="{CD7D8FF5-D9AF-4D71-B185-409F068EC857}" destId="{5153E091-87A0-4872-8591-48E27B0FA687}" srcOrd="1" destOrd="0" presId="urn:microsoft.com/office/officeart/2005/8/layout/list1"/>
    <dgm:cxn modelId="{788E063F-FA73-4770-828A-453F70C88EBE}" type="presParOf" srcId="{1669E7F2-6204-45AE-96C0-1D8A46CB858C}" destId="{37AB25FD-40BD-4A6A-8F21-440162DA7A70}" srcOrd="1" destOrd="0" presId="urn:microsoft.com/office/officeart/2005/8/layout/list1"/>
    <dgm:cxn modelId="{F30C6DBC-F309-4B5B-8903-9C54858F78F4}" type="presParOf" srcId="{1669E7F2-6204-45AE-96C0-1D8A46CB858C}" destId="{4526AE8D-3706-4F8B-8489-9F5857475C02}" srcOrd="2" destOrd="0" presId="urn:microsoft.com/office/officeart/2005/8/layout/list1"/>
    <dgm:cxn modelId="{21D45027-0C13-4E19-8000-98C94FEF6CB1}" type="presParOf" srcId="{1669E7F2-6204-45AE-96C0-1D8A46CB858C}" destId="{B1D423D6-C9E9-40F2-B1EE-2EC05DADE39B}" srcOrd="3" destOrd="0" presId="urn:microsoft.com/office/officeart/2005/8/layout/list1"/>
    <dgm:cxn modelId="{6B340D97-D082-42AE-8D8B-13DE5E23227A}" type="presParOf" srcId="{1669E7F2-6204-45AE-96C0-1D8A46CB858C}" destId="{E989D48F-1BCC-4D66-877C-F5B786739704}" srcOrd="4" destOrd="0" presId="urn:microsoft.com/office/officeart/2005/8/layout/list1"/>
    <dgm:cxn modelId="{0818E44D-9129-4B4E-ABC9-219083BACE45}" type="presParOf" srcId="{E989D48F-1BCC-4D66-877C-F5B786739704}" destId="{C0CC8C7A-76B1-442C-B3C9-52A6ED6B78D8}" srcOrd="0" destOrd="0" presId="urn:microsoft.com/office/officeart/2005/8/layout/list1"/>
    <dgm:cxn modelId="{00F447BD-E22A-439A-A13E-EAA6F1AF4B72}" type="presParOf" srcId="{E989D48F-1BCC-4D66-877C-F5B786739704}" destId="{A5D9312C-98EA-46BB-BE71-6BA916C80D94}" srcOrd="1" destOrd="0" presId="urn:microsoft.com/office/officeart/2005/8/layout/list1"/>
    <dgm:cxn modelId="{56C6DF27-41D6-4ECE-8E5D-C82D9B8761A7}" type="presParOf" srcId="{1669E7F2-6204-45AE-96C0-1D8A46CB858C}" destId="{3B1D5CBA-419D-47D7-A754-CC2974E94DB7}" srcOrd="5" destOrd="0" presId="urn:microsoft.com/office/officeart/2005/8/layout/list1"/>
    <dgm:cxn modelId="{B26E452B-0C59-4EFD-BBCA-A6C517AFA783}" type="presParOf" srcId="{1669E7F2-6204-45AE-96C0-1D8A46CB858C}" destId="{A6CC8595-BD7B-4688-A0ED-1971D6CF8C1A}" srcOrd="6" destOrd="0" presId="urn:microsoft.com/office/officeart/2005/8/layout/list1"/>
    <dgm:cxn modelId="{1F0E94F5-1E63-4944-9537-6C55579BFEBF}" type="presParOf" srcId="{1669E7F2-6204-45AE-96C0-1D8A46CB858C}" destId="{1D749E97-24A7-4673-8B1D-95BD2C9C6669}" srcOrd="7" destOrd="0" presId="urn:microsoft.com/office/officeart/2005/8/layout/list1"/>
    <dgm:cxn modelId="{22CE213C-7AB3-415B-ACFB-170AE34D4B3A}" type="presParOf" srcId="{1669E7F2-6204-45AE-96C0-1D8A46CB858C}" destId="{C3850D74-E9DA-4E26-AF37-623CD50D03A1}" srcOrd="8" destOrd="0" presId="urn:microsoft.com/office/officeart/2005/8/layout/list1"/>
    <dgm:cxn modelId="{FB5A94D0-ABDD-4B37-86DC-52A99AF26717}" type="presParOf" srcId="{C3850D74-E9DA-4E26-AF37-623CD50D03A1}" destId="{15099F31-06B0-45F9-A15C-BC0EDA650714}" srcOrd="0" destOrd="0" presId="urn:microsoft.com/office/officeart/2005/8/layout/list1"/>
    <dgm:cxn modelId="{88F346D4-3A31-4502-9B7E-792C60BA1B74}" type="presParOf" srcId="{C3850D74-E9DA-4E26-AF37-623CD50D03A1}" destId="{EAE8CB4A-DBE0-4184-A249-9BF74BB123F3}" srcOrd="1" destOrd="0" presId="urn:microsoft.com/office/officeart/2005/8/layout/list1"/>
    <dgm:cxn modelId="{E7C7A95E-1731-4367-A303-26A803925B5C}" type="presParOf" srcId="{1669E7F2-6204-45AE-96C0-1D8A46CB858C}" destId="{CEE0B7B7-7585-4DFD-9447-F1D05F526710}" srcOrd="9" destOrd="0" presId="urn:microsoft.com/office/officeart/2005/8/layout/list1"/>
    <dgm:cxn modelId="{7B56B0A9-C690-47E9-92F0-DE19E9BDB8F3}" type="presParOf" srcId="{1669E7F2-6204-45AE-96C0-1D8A46CB858C}" destId="{C19AD529-1168-47B4-8DEF-0E80257C99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00A99-540E-4CD5-B420-9F4076371147}">
      <dsp:nvSpPr>
        <dsp:cNvPr id="0" name=""/>
        <dsp:cNvSpPr/>
      </dsp:nvSpPr>
      <dsp:spPr>
        <a:xfrm>
          <a:off x="3491904" y="2376"/>
          <a:ext cx="1980679" cy="12874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/>
            <a:t>1.</a:t>
          </a:r>
          <a:r>
            <a:rPr lang="zh-TW" altLang="zh-TW" sz="2800" b="1" kern="1200" dirty="0" smtClean="0"/>
            <a:t>有限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b="1" kern="1200" dirty="0" smtClean="0"/>
            <a:t>責任</a:t>
          </a:r>
          <a:endParaRPr lang="zh-TW" altLang="en-US" sz="2800" b="1" kern="1200" dirty="0"/>
        </a:p>
      </dsp:txBody>
      <dsp:txXfrm>
        <a:off x="3491904" y="2376"/>
        <a:ext cx="1980679" cy="1287441"/>
      </dsp:txXfrm>
    </dsp:sp>
    <dsp:sp modelId="{D9010AA0-7F97-4956-8BD5-4CB7AAA1CC5F}">
      <dsp:nvSpPr>
        <dsp:cNvPr id="0" name=""/>
        <dsp:cNvSpPr/>
      </dsp:nvSpPr>
      <dsp:spPr>
        <a:xfrm>
          <a:off x="2356033" y="646097"/>
          <a:ext cx="4252421" cy="4252421"/>
        </a:xfrm>
        <a:custGeom>
          <a:avLst/>
          <a:gdLst/>
          <a:ahLst/>
          <a:cxnLst/>
          <a:rect l="0" t="0" r="0" b="0"/>
          <a:pathLst>
            <a:path>
              <a:moveTo>
                <a:pt x="3130805" y="252294"/>
              </a:moveTo>
              <a:arcTo wR="2126210" hR="2126210" stAng="17891729" swAng="262478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E88AA-6CBC-4547-A2F4-5AD9543C4970}">
      <dsp:nvSpPr>
        <dsp:cNvPr id="0" name=""/>
        <dsp:cNvSpPr/>
      </dsp:nvSpPr>
      <dsp:spPr>
        <a:xfrm>
          <a:off x="5618115" y="2128587"/>
          <a:ext cx="1980679" cy="1287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/>
            <a:t>2.</a:t>
          </a:r>
          <a:r>
            <a:rPr lang="zh-TW" altLang="zh-TW" sz="2800" b="1" kern="1200" dirty="0" smtClean="0"/>
            <a:t>永續</a:t>
          </a: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800" b="1" kern="1200" dirty="0" smtClean="0"/>
            <a:t>經營</a:t>
          </a:r>
          <a:endParaRPr lang="zh-TW" altLang="en-US" sz="2800" b="1" kern="1200" dirty="0"/>
        </a:p>
      </dsp:txBody>
      <dsp:txXfrm>
        <a:off x="5618115" y="2128587"/>
        <a:ext cx="1980679" cy="1287441"/>
      </dsp:txXfrm>
    </dsp:sp>
    <dsp:sp modelId="{97A60684-8984-499E-B376-A1B2DF539470}">
      <dsp:nvSpPr>
        <dsp:cNvPr id="0" name=""/>
        <dsp:cNvSpPr/>
      </dsp:nvSpPr>
      <dsp:spPr>
        <a:xfrm>
          <a:off x="2356033" y="646097"/>
          <a:ext cx="4252421" cy="4252421"/>
        </a:xfrm>
        <a:custGeom>
          <a:avLst/>
          <a:gdLst/>
          <a:ahLst/>
          <a:cxnLst/>
          <a:rect l="0" t="0" r="0" b="0"/>
          <a:pathLst>
            <a:path>
              <a:moveTo>
                <a:pt x="4147689" y="2785296"/>
              </a:moveTo>
              <a:arcTo wR="2126210" hR="2126210" stAng="1083487" swAng="2624784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7C4F3-2E6E-4D58-9548-6AF65CE0A6B1}">
      <dsp:nvSpPr>
        <dsp:cNvPr id="0" name=""/>
        <dsp:cNvSpPr/>
      </dsp:nvSpPr>
      <dsp:spPr>
        <a:xfrm>
          <a:off x="3491904" y="4254797"/>
          <a:ext cx="1980679" cy="128744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/>
            <a:t>3.</a:t>
          </a:r>
          <a:r>
            <a:rPr lang="zh-TW" altLang="zh-TW" sz="2800" b="1" kern="1200" dirty="0" smtClean="0"/>
            <a:t>股份自由轉讓</a:t>
          </a:r>
          <a:endParaRPr lang="zh-TW" altLang="en-US" sz="2800" b="1" kern="1200" dirty="0"/>
        </a:p>
      </dsp:txBody>
      <dsp:txXfrm>
        <a:off x="3491904" y="4254797"/>
        <a:ext cx="1980679" cy="1287441"/>
      </dsp:txXfrm>
    </dsp:sp>
    <dsp:sp modelId="{B30C102F-5167-435F-90FE-2DC87495AC9F}">
      <dsp:nvSpPr>
        <dsp:cNvPr id="0" name=""/>
        <dsp:cNvSpPr/>
      </dsp:nvSpPr>
      <dsp:spPr>
        <a:xfrm>
          <a:off x="2356033" y="646097"/>
          <a:ext cx="4252421" cy="4252421"/>
        </a:xfrm>
        <a:custGeom>
          <a:avLst/>
          <a:gdLst/>
          <a:ahLst/>
          <a:cxnLst/>
          <a:rect l="0" t="0" r="0" b="0"/>
          <a:pathLst>
            <a:path>
              <a:moveTo>
                <a:pt x="1121615" y="4000126"/>
              </a:moveTo>
              <a:arcTo wR="2126210" hR="2126210" stAng="7091729" swAng="2624784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0E1C0-7C0C-4D07-B15E-0657430751B6}">
      <dsp:nvSpPr>
        <dsp:cNvPr id="0" name=""/>
        <dsp:cNvSpPr/>
      </dsp:nvSpPr>
      <dsp:spPr>
        <a:xfrm>
          <a:off x="1365693" y="2128587"/>
          <a:ext cx="1980679" cy="12874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/>
            <a:t>4.</a:t>
          </a:r>
          <a:r>
            <a:rPr lang="zh-TW" altLang="zh-TW" sz="2800" b="1" kern="1200" dirty="0" smtClean="0"/>
            <a:t>所有與經營分離</a:t>
          </a:r>
          <a:endParaRPr lang="zh-TW" altLang="en-US" sz="2800" b="1" kern="1200" dirty="0"/>
        </a:p>
      </dsp:txBody>
      <dsp:txXfrm>
        <a:off x="1365693" y="2128587"/>
        <a:ext cx="1980679" cy="1287441"/>
      </dsp:txXfrm>
    </dsp:sp>
    <dsp:sp modelId="{03CCC4C2-6540-4448-B43E-3E2BF895646F}">
      <dsp:nvSpPr>
        <dsp:cNvPr id="0" name=""/>
        <dsp:cNvSpPr/>
      </dsp:nvSpPr>
      <dsp:spPr>
        <a:xfrm>
          <a:off x="2356033" y="646097"/>
          <a:ext cx="4252421" cy="4252421"/>
        </a:xfrm>
        <a:custGeom>
          <a:avLst/>
          <a:gdLst/>
          <a:ahLst/>
          <a:cxnLst/>
          <a:rect l="0" t="0" r="0" b="0"/>
          <a:pathLst>
            <a:path>
              <a:moveTo>
                <a:pt x="104731" y="1467124"/>
              </a:moveTo>
              <a:arcTo wR="2126210" hR="2126210" stAng="11883487" swAng="2624784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853A8-45BC-4A58-9B84-CCFA7545C924}">
      <dsp:nvSpPr>
        <dsp:cNvPr id="0" name=""/>
        <dsp:cNvSpPr/>
      </dsp:nvSpPr>
      <dsp:spPr>
        <a:xfrm>
          <a:off x="1887409" y="377941"/>
          <a:ext cx="5046901" cy="5046901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b="1" kern="1200" dirty="0" smtClean="0">
              <a:latin typeface="+mj-ea"/>
              <a:ea typeface="+mj-ea"/>
            </a:rPr>
            <a:t>1.</a:t>
          </a:r>
          <a:r>
            <a:rPr lang="zh-TW" altLang="en-US" sz="4000" b="1" kern="1200" dirty="0" smtClean="0">
              <a:latin typeface="+mj-ea"/>
              <a:ea typeface="+mj-ea"/>
            </a:rPr>
            <a:t>掌握概念</a:t>
          </a:r>
          <a:endParaRPr lang="zh-TW" altLang="en-US" sz="4000" b="1" kern="1200" dirty="0">
            <a:latin typeface="+mj-ea"/>
            <a:ea typeface="+mj-ea"/>
          </a:endParaRPr>
        </a:p>
      </dsp:txBody>
      <dsp:txXfrm>
        <a:off x="4566472" y="1423971"/>
        <a:ext cx="1862546" cy="1381889"/>
      </dsp:txXfrm>
    </dsp:sp>
    <dsp:sp modelId="{A36AEFE2-CD7F-47D1-8F19-5A8BC211439B}">
      <dsp:nvSpPr>
        <dsp:cNvPr id="0" name=""/>
        <dsp:cNvSpPr/>
      </dsp:nvSpPr>
      <dsp:spPr>
        <a:xfrm>
          <a:off x="1887409" y="547373"/>
          <a:ext cx="5046901" cy="5046901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+mj-ea"/>
              <a:ea typeface="+mj-ea"/>
            </a:rPr>
            <a:t>2.</a:t>
          </a:r>
          <a:r>
            <a:rPr lang="zh-TW" altLang="zh-TW" sz="4000" b="1" kern="1200" dirty="0" smtClean="0">
              <a:latin typeface="+mj-ea"/>
              <a:ea typeface="+mj-ea"/>
            </a:rPr>
            <a:t>實務運用</a:t>
          </a:r>
          <a:endParaRPr lang="zh-TW" altLang="en-US" sz="4000" b="1" kern="1200" dirty="0">
            <a:latin typeface="+mj-ea"/>
            <a:ea typeface="+mj-ea"/>
          </a:endParaRPr>
        </a:p>
      </dsp:txBody>
      <dsp:txXfrm>
        <a:off x="4566472" y="3166354"/>
        <a:ext cx="1862546" cy="1381889"/>
      </dsp:txXfrm>
    </dsp:sp>
    <dsp:sp modelId="{F2689871-7DCD-4938-8012-E2F2875D69F2}">
      <dsp:nvSpPr>
        <dsp:cNvPr id="0" name=""/>
        <dsp:cNvSpPr/>
      </dsp:nvSpPr>
      <dsp:spPr>
        <a:xfrm>
          <a:off x="1717977" y="547373"/>
          <a:ext cx="5046901" cy="5046901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smtClean="0">
              <a:latin typeface="+mj-ea"/>
              <a:ea typeface="+mj-ea"/>
            </a:rPr>
            <a:t>3.</a:t>
          </a:r>
          <a:r>
            <a:rPr lang="zh-TW" altLang="zh-TW" sz="4000" b="1" kern="1200" dirty="0" smtClean="0">
              <a:latin typeface="+mj-ea"/>
              <a:ea typeface="+mj-ea"/>
            </a:rPr>
            <a:t>科際整合</a:t>
          </a:r>
          <a:endParaRPr lang="zh-TW" altLang="en-US" sz="4000" b="1" kern="1200" dirty="0">
            <a:latin typeface="+mj-ea"/>
            <a:ea typeface="+mj-ea"/>
          </a:endParaRPr>
        </a:p>
      </dsp:txBody>
      <dsp:txXfrm>
        <a:off x="2223268" y="3166354"/>
        <a:ext cx="1862546" cy="1381889"/>
      </dsp:txXfrm>
    </dsp:sp>
    <dsp:sp modelId="{A48A08B9-A20E-4212-B2F4-F790D4F01824}">
      <dsp:nvSpPr>
        <dsp:cNvPr id="0" name=""/>
        <dsp:cNvSpPr/>
      </dsp:nvSpPr>
      <dsp:spPr>
        <a:xfrm>
          <a:off x="1717977" y="377941"/>
          <a:ext cx="5046901" cy="5046901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latin typeface="+mj-ea"/>
              <a:ea typeface="+mj-ea"/>
            </a:rPr>
            <a:t>4.</a:t>
          </a:r>
          <a:r>
            <a:rPr lang="zh-TW" altLang="zh-TW" sz="3600" b="1" kern="1200" dirty="0" smtClean="0">
              <a:latin typeface="+mj-ea"/>
              <a:ea typeface="+mj-ea"/>
            </a:rPr>
            <a:t>評估學習程度</a:t>
          </a:r>
          <a:endParaRPr lang="zh-TW" altLang="en-US" sz="3600" b="1" kern="1200" dirty="0">
            <a:latin typeface="+mj-ea"/>
            <a:ea typeface="+mj-ea"/>
          </a:endParaRPr>
        </a:p>
      </dsp:txBody>
      <dsp:txXfrm>
        <a:off x="2223268" y="1423971"/>
        <a:ext cx="1862546" cy="1381889"/>
      </dsp:txXfrm>
    </dsp:sp>
    <dsp:sp modelId="{919F167E-B869-4B64-BC53-0977DCDDDABA}">
      <dsp:nvSpPr>
        <dsp:cNvPr id="0" name=""/>
        <dsp:cNvSpPr/>
      </dsp:nvSpPr>
      <dsp:spPr>
        <a:xfrm>
          <a:off x="1574981" y="65514"/>
          <a:ext cx="5671755" cy="567175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A94647-A4D6-4347-AD77-0C7A8372085B}">
      <dsp:nvSpPr>
        <dsp:cNvPr id="0" name=""/>
        <dsp:cNvSpPr/>
      </dsp:nvSpPr>
      <dsp:spPr>
        <a:xfrm>
          <a:off x="1574981" y="234945"/>
          <a:ext cx="5671755" cy="567175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6868D1-3D57-450C-B5C1-C82A3C12E383}">
      <dsp:nvSpPr>
        <dsp:cNvPr id="0" name=""/>
        <dsp:cNvSpPr/>
      </dsp:nvSpPr>
      <dsp:spPr>
        <a:xfrm>
          <a:off x="1405550" y="234945"/>
          <a:ext cx="5671755" cy="567175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C80C67-3EBF-40CA-B8DA-E312F2263338}">
      <dsp:nvSpPr>
        <dsp:cNvPr id="0" name=""/>
        <dsp:cNvSpPr/>
      </dsp:nvSpPr>
      <dsp:spPr>
        <a:xfrm>
          <a:off x="1405550" y="65514"/>
          <a:ext cx="5671755" cy="567175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26AE8D-3706-4F8B-8489-9F5857475C02}">
      <dsp:nvSpPr>
        <dsp:cNvPr id="0" name=""/>
        <dsp:cNvSpPr/>
      </dsp:nvSpPr>
      <dsp:spPr>
        <a:xfrm>
          <a:off x="0" y="641095"/>
          <a:ext cx="727284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3E091-87A0-4872-8591-48E27B0FA687}">
      <dsp:nvSpPr>
        <dsp:cNvPr id="0" name=""/>
        <dsp:cNvSpPr/>
      </dsp:nvSpPr>
      <dsp:spPr>
        <a:xfrm>
          <a:off x="406845" y="50695"/>
          <a:ext cx="5695832" cy="1180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000" b="1" kern="1200" dirty="0" smtClean="0">
              <a:latin typeface="+mj-ea"/>
              <a:ea typeface="+mj-ea"/>
            </a:rPr>
            <a:t>Ⅰ內部決策與機關組成</a:t>
          </a:r>
          <a:endParaRPr lang="zh-TW" altLang="en-US" sz="4000" b="1" kern="1200" dirty="0">
            <a:latin typeface="+mj-ea"/>
            <a:ea typeface="+mj-ea"/>
          </a:endParaRPr>
        </a:p>
      </dsp:txBody>
      <dsp:txXfrm>
        <a:off x="406845" y="50695"/>
        <a:ext cx="5695832" cy="1180800"/>
      </dsp:txXfrm>
    </dsp:sp>
    <dsp:sp modelId="{A6CC8595-BD7B-4688-A0ED-1971D6CF8C1A}">
      <dsp:nvSpPr>
        <dsp:cNvPr id="0" name=""/>
        <dsp:cNvSpPr/>
      </dsp:nvSpPr>
      <dsp:spPr>
        <a:xfrm>
          <a:off x="0" y="2455496"/>
          <a:ext cx="7416787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312C-98EA-46BB-BE71-6BA916C80D94}">
      <dsp:nvSpPr>
        <dsp:cNvPr id="0" name=""/>
        <dsp:cNvSpPr/>
      </dsp:nvSpPr>
      <dsp:spPr>
        <a:xfrm>
          <a:off x="406845" y="1865096"/>
          <a:ext cx="5695832" cy="1180800"/>
        </a:xfrm>
        <a:prstGeom prst="roundRect">
          <a:avLst/>
        </a:prstGeom>
        <a:solidFill>
          <a:schemeClr val="accent4">
            <a:hueOff val="1388798"/>
            <a:satOff val="4849"/>
            <a:lumOff val="-2059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000" b="1" kern="1200" dirty="0" smtClean="0">
              <a:latin typeface="+mj-ea"/>
              <a:ea typeface="+mj-ea"/>
            </a:rPr>
            <a:t>Ⅱ業務執行與登記制度</a:t>
          </a:r>
          <a:endParaRPr lang="zh-TW" altLang="en-US" sz="4000" b="1" kern="1200" dirty="0">
            <a:latin typeface="+mj-ea"/>
            <a:ea typeface="+mj-ea"/>
          </a:endParaRPr>
        </a:p>
      </dsp:txBody>
      <dsp:txXfrm>
        <a:off x="406845" y="1865096"/>
        <a:ext cx="5695832" cy="1180800"/>
      </dsp:txXfrm>
    </dsp:sp>
    <dsp:sp modelId="{C19AD529-1168-47B4-8DEF-0E80257C9904}">
      <dsp:nvSpPr>
        <dsp:cNvPr id="0" name=""/>
        <dsp:cNvSpPr/>
      </dsp:nvSpPr>
      <dsp:spPr>
        <a:xfrm>
          <a:off x="0" y="4269896"/>
          <a:ext cx="7560811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8CB4A-DBE0-4184-A249-9BF74BB123F3}">
      <dsp:nvSpPr>
        <dsp:cNvPr id="0" name=""/>
        <dsp:cNvSpPr/>
      </dsp:nvSpPr>
      <dsp:spPr>
        <a:xfrm>
          <a:off x="406845" y="3679496"/>
          <a:ext cx="5695832" cy="1180800"/>
        </a:xfrm>
        <a:prstGeom prst="roundRect">
          <a:avLst/>
        </a:prstGeom>
        <a:solidFill>
          <a:schemeClr val="accent4">
            <a:hueOff val="2777596"/>
            <a:satOff val="9698"/>
            <a:lumOff val="-4118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000" b="1" kern="1200" dirty="0" smtClean="0">
              <a:latin typeface="+mj-ea"/>
              <a:ea typeface="+mj-ea"/>
            </a:rPr>
            <a:t>Ⅲ公司治理</a:t>
          </a:r>
          <a:endParaRPr lang="zh-TW" altLang="en-US" sz="4000" b="1" kern="1200" dirty="0">
            <a:latin typeface="+mj-ea"/>
            <a:ea typeface="+mj-ea"/>
          </a:endParaRPr>
        </a:p>
      </dsp:txBody>
      <dsp:txXfrm>
        <a:off x="406845" y="3679496"/>
        <a:ext cx="5695832" cy="118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6510-C5AD-41A5-87CA-86411EB9460B}" type="datetimeFigureOut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3F859-6004-4726-84E9-9ECB37F0E7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7189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E2BA-8E4D-4BF2-B86E-C09D762C711B}" type="datetimeFigureOut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D752A-B131-4C19-9084-CCCFF1720B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1347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752A-B131-4C19-9084-CCCFF1720B7F}" type="slidenum">
              <a:rPr lang="zh-TW" altLang="en-US" smtClean="0"/>
              <a:pPr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646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D752A-B131-4C19-9084-CCCFF1720B7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212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4F6B-D19F-4C73-B042-121091611ADF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DAE7-7E0E-492E-8989-C2236DC465A2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FBBA-7166-43A7-A2C5-61C43F40C6E0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B372-01B0-4A01-BE4F-20240C1DAF60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56D1-39E4-4137-809C-F1B36B0A8585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10E6-5455-47CB-A9AF-EC72FF9E9F3B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8A5B-C82E-46E9-B85B-368DEAAD3793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4A33-A995-4C11-A321-C36EA3E65F40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F858-1AB9-4C42-9E7D-A64FD19FE939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7C03-5D08-490D-A9EA-599E17F9DDA6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AE81EEC8-BC79-4E29-BCA4-12955388C031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091D578-B96E-43BF-94C9-B11215CC8F61}" type="datetime1">
              <a:rPr lang="zh-TW" altLang="en-US" smtClean="0"/>
              <a:pPr/>
              <a:t>2012/9/17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D985B3-280F-4D48-9569-57AD0BDB29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58200" cy="147002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rPr>
              <a:t>公司法課程簡介</a:t>
            </a:r>
            <a:endParaRPr lang="zh-TW" altLang="en-US" sz="5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srgbClr val="FFFFFF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31840" y="4581128"/>
            <a:ext cx="2592288" cy="17526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方嘉麟</a:t>
            </a:r>
            <a:endParaRPr lang="en-US" altLang="zh-TW" sz="3200" dirty="0" smtClean="0"/>
          </a:p>
          <a:p>
            <a:r>
              <a:rPr lang="en-US" altLang="zh-TW" sz="3200" dirty="0" smtClean="0"/>
              <a:t>101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9</a:t>
            </a:r>
            <a:r>
              <a:rPr lang="zh-TW" altLang="en-US" sz="3200" dirty="0" smtClean="0"/>
              <a:t>月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668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事故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40" y="1201920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Calibri"/>
                <a:cs typeface="Times New Roman"/>
              </a:rPr>
              <a:t>甲</a:t>
            </a:r>
            <a:r>
              <a:rPr lang="zh-TW" altLang="zh-TW" sz="2800" dirty="0" smtClean="0">
                <a:latin typeface="Calibri"/>
                <a:cs typeface="Times New Roman"/>
              </a:rPr>
              <a:t>所</a:t>
            </a:r>
            <a:r>
              <a:rPr lang="zh-TW" altLang="zh-TW" sz="2800" dirty="0">
                <a:latin typeface="Calibri"/>
                <a:cs typeface="Times New Roman"/>
              </a:rPr>
              <a:t>雇司機酒駕</a:t>
            </a:r>
            <a:r>
              <a:rPr lang="zh-TW" altLang="zh-TW" sz="2800" dirty="0">
                <a:ea typeface="標楷體"/>
                <a:cs typeface="Times New Roman"/>
              </a:rPr>
              <a:t>，</a:t>
            </a:r>
            <a:r>
              <a:rPr lang="zh-TW" altLang="zh-TW" sz="2800" dirty="0">
                <a:latin typeface="Calibri"/>
                <a:cs typeface="Times New Roman"/>
              </a:rPr>
              <a:t>將老婦撞成植物人</a:t>
            </a:r>
            <a:r>
              <a:rPr lang="zh-TW" altLang="zh-TW" sz="2800" dirty="0">
                <a:ea typeface="標楷體"/>
                <a:cs typeface="Times New Roman"/>
              </a:rPr>
              <a:t>，</a:t>
            </a:r>
            <a:r>
              <a:rPr lang="zh-TW" altLang="zh-TW" sz="2800" dirty="0">
                <a:latin typeface="Calibri"/>
                <a:cs typeface="Times New Roman"/>
              </a:rPr>
              <a:t>醫療費用龐大。酒駕司機毫無資產</a:t>
            </a:r>
            <a:r>
              <a:rPr lang="zh-TW" altLang="zh-TW" sz="2800" dirty="0">
                <a:ea typeface="標楷體"/>
                <a:cs typeface="Times New Roman"/>
              </a:rPr>
              <a:t>，</a:t>
            </a:r>
            <a:r>
              <a:rPr lang="zh-TW" altLang="zh-TW" sz="2800" dirty="0">
                <a:latin typeface="Calibri"/>
                <a:cs typeface="Times New Roman"/>
              </a:rPr>
              <a:t>但猶太老闆坐擁龐大不動產及</a:t>
            </a:r>
            <a:r>
              <a:rPr lang="en-US" altLang="zh-TW" sz="2800" dirty="0">
                <a:latin typeface="Calibri"/>
                <a:cs typeface="Times New Roman"/>
              </a:rPr>
              <a:t>100</a:t>
            </a:r>
            <a:r>
              <a:rPr lang="zh-TW" altLang="zh-TW" sz="2800" dirty="0">
                <a:latin typeface="Calibri"/>
                <a:cs typeface="Times New Roman"/>
              </a:rPr>
              <a:t>間公司為其謀利</a:t>
            </a:r>
            <a:endParaRPr lang="zh-TW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406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2180986" cy="20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6104914" y="4293096"/>
            <a:ext cx="93600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6798"/>
            <a:ext cx="881856" cy="42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0578" y="2852936"/>
            <a:ext cx="1135125" cy="20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11" y="5132608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588" y="2989123"/>
            <a:ext cx="1495220" cy="216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11" y="4056155"/>
            <a:ext cx="892055" cy="109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2591844" y="4056155"/>
            <a:ext cx="1318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73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04" y="908720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l"/>
            </a:pPr>
            <a:r>
              <a:rPr lang="zh-TW" altLang="zh-TW" sz="4400" dirty="0">
                <a:ea typeface="標楷體"/>
                <a:cs typeface="Times New Roman"/>
              </a:rPr>
              <a:t>設計—一人</a:t>
            </a:r>
            <a:r>
              <a:rPr lang="zh-TW" altLang="zh-TW" sz="4400" dirty="0" smtClean="0">
                <a:ea typeface="標楷體"/>
                <a:cs typeface="Times New Roman"/>
              </a:rPr>
              <a:t>公司</a:t>
            </a:r>
            <a:endParaRPr lang="en-US" altLang="zh-TW" sz="4400" dirty="0" smtClean="0">
              <a:ea typeface="標楷體"/>
              <a:cs typeface="Times New Roman"/>
            </a:endParaRPr>
          </a:p>
          <a:p>
            <a:pPr marL="0" indent="0" algn="ctr">
              <a:buNone/>
            </a:pPr>
            <a:r>
              <a:rPr lang="en-US" altLang="zh-TW" sz="4400" dirty="0" smtClean="0">
                <a:ea typeface="標楷體"/>
                <a:cs typeface="Times New Roman"/>
              </a:rPr>
              <a:t>(</a:t>
            </a:r>
            <a:r>
              <a:rPr lang="zh-TW" altLang="zh-TW" sz="4400" dirty="0">
                <a:ea typeface="標楷體"/>
                <a:cs typeface="Times New Roman"/>
              </a:rPr>
              <a:t>公司法§</a:t>
            </a:r>
            <a:r>
              <a:rPr lang="en-US" altLang="zh-TW" sz="4400" dirty="0">
                <a:ea typeface="標楷體"/>
                <a:cs typeface="Times New Roman"/>
              </a:rPr>
              <a:t>98</a:t>
            </a:r>
            <a:r>
              <a:rPr lang="zh-TW" altLang="zh-TW" sz="4400" dirty="0">
                <a:ea typeface="標楷體"/>
                <a:cs typeface="Times New Roman"/>
              </a:rPr>
              <a:t>Ⅰ，§</a:t>
            </a:r>
            <a:r>
              <a:rPr lang="en-US" altLang="zh-TW" sz="4400" dirty="0">
                <a:ea typeface="標楷體"/>
                <a:cs typeface="Times New Roman"/>
              </a:rPr>
              <a:t>128-1</a:t>
            </a:r>
            <a:r>
              <a:rPr lang="zh-TW" altLang="zh-TW" sz="4400" dirty="0">
                <a:ea typeface="標楷體"/>
                <a:cs typeface="Times New Roman"/>
              </a:rPr>
              <a:t>Ⅰ</a:t>
            </a:r>
            <a:r>
              <a:rPr lang="en-US" altLang="zh-TW" sz="4400" dirty="0">
                <a:ea typeface="標楷體"/>
                <a:cs typeface="Times New Roman"/>
              </a:rPr>
              <a:t>)</a:t>
            </a:r>
            <a:endParaRPr lang="zh-TW" altLang="en-US" sz="44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426882" cy="383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 rot="-600000">
            <a:off x="3419870" y="355060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一人公司</a:t>
            </a:r>
            <a:endParaRPr lang="zh-TW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287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250535" cy="605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10545" y="1052736"/>
            <a:ext cx="4745831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400" dirty="0" smtClean="0">
                <a:latin typeface="Calibri"/>
                <a:cs typeface="Times New Roman"/>
              </a:rPr>
              <a:t>公司</a:t>
            </a:r>
            <a:r>
              <a:rPr lang="zh-TW" altLang="zh-TW" sz="4400" dirty="0">
                <a:latin typeface="Calibri"/>
                <a:cs typeface="Times New Roman"/>
              </a:rPr>
              <a:t>雖定位為社團法人</a:t>
            </a:r>
            <a:r>
              <a:rPr lang="en-US" altLang="zh-TW" sz="4400" dirty="0">
                <a:latin typeface="新細明體"/>
                <a:cs typeface="Times New Roman"/>
              </a:rPr>
              <a:t>(</a:t>
            </a:r>
            <a:r>
              <a:rPr lang="zh-TW" altLang="zh-TW" sz="4400" dirty="0">
                <a:cs typeface="Times New Roman"/>
              </a:rPr>
              <a:t>公司法§</a:t>
            </a:r>
            <a:r>
              <a:rPr lang="en-US" altLang="zh-TW" sz="4400" dirty="0">
                <a:cs typeface="Times New Roman"/>
              </a:rPr>
              <a:t>1</a:t>
            </a:r>
            <a:r>
              <a:rPr lang="en-US" altLang="zh-TW" sz="4400" dirty="0">
                <a:latin typeface="新細明體"/>
                <a:cs typeface="Times New Roman"/>
              </a:rPr>
              <a:t>)</a:t>
            </a:r>
            <a:r>
              <a:rPr lang="zh-TW" altLang="zh-TW" sz="4400" dirty="0">
                <a:ea typeface="標楷體"/>
                <a:cs typeface="Times New Roman"/>
              </a:rPr>
              <a:t>，</a:t>
            </a:r>
            <a:r>
              <a:rPr lang="zh-TW" altLang="zh-TW" sz="4400" dirty="0">
                <a:cs typeface="Times New Roman"/>
              </a:rPr>
              <a:t>但組織上仍允許一人公司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01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思考</a:t>
            </a:r>
            <a:r>
              <a:rPr lang="zh-TW" altLang="en-US" dirty="0" smtClean="0"/>
              <a:t>方向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dirty="0" smtClean="0"/>
              <a:t>組織</a:t>
            </a:r>
            <a:r>
              <a:rPr lang="zh-TW" altLang="zh-TW" dirty="0"/>
              <a:t>—一人公司一手遮天</a:t>
            </a:r>
          </a:p>
          <a:p>
            <a:pPr>
              <a:buFont typeface="Wingdings" pitchFamily="2" charset="2"/>
              <a:buChar char="l"/>
            </a:pPr>
            <a:r>
              <a:rPr lang="zh-TW" altLang="zh-TW" dirty="0"/>
              <a:t>資本—資本與風險相當，盈餘發放限制</a:t>
            </a:r>
          </a:p>
          <a:p>
            <a:pPr>
              <a:buFont typeface="Wingdings" pitchFamily="2" charset="2"/>
              <a:buChar char="l"/>
            </a:pPr>
            <a:r>
              <a:rPr lang="zh-TW" altLang="zh-TW" dirty="0"/>
              <a:t>集團—其餘</a:t>
            </a:r>
            <a:r>
              <a:rPr lang="en-US" altLang="zh-TW" dirty="0"/>
              <a:t>99</a:t>
            </a:r>
            <a:r>
              <a:rPr lang="zh-TW" altLang="zh-TW" dirty="0"/>
              <a:t>間公司資產，乃至老闆的不動產應一併用以支應</a:t>
            </a:r>
          </a:p>
          <a:p>
            <a:pPr>
              <a:buFont typeface="Wingdings" pitchFamily="2" charset="2"/>
              <a:buChar char="l"/>
            </a:pPr>
            <a:r>
              <a:rPr lang="zh-TW" altLang="zh-TW" dirty="0"/>
              <a:t>其他…</a:t>
            </a:r>
            <a:r>
              <a:rPr lang="zh-TW" altLang="zh-TW" dirty="0" smtClean="0"/>
              <a:t>…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98</a:t>
            </a:r>
            <a:r>
              <a:rPr lang="zh-TW" altLang="en-US" dirty="0" smtClean="0"/>
              <a:t>年修正公司法</a:t>
            </a:r>
            <a:r>
              <a:rPr lang="en-US" altLang="zh-TW" dirty="0" smtClean="0"/>
              <a:t>§156 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zh-TW" altLang="en-US" dirty="0" smtClean="0"/>
              <a:t>   廢除最低資本額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99030"/>
            <a:ext cx="2727176" cy="23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65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一人</a:t>
            </a:r>
            <a:r>
              <a:rPr lang="zh-TW" altLang="en-US" dirty="0" smtClean="0"/>
              <a:t>公司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4000" dirty="0"/>
              <a:t>立法沿革—</a:t>
            </a:r>
            <a:r>
              <a:rPr lang="en-US" altLang="zh-TW" sz="4000" dirty="0"/>
              <a:t>90</a:t>
            </a:r>
            <a:r>
              <a:rPr lang="zh-TW" altLang="zh-TW" sz="4000" dirty="0"/>
              <a:t>年修法，未說明引進理由，但預期組織架構上與社團法人有扞格，遂以董事會取代股東會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94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一人公司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實際情況：</a:t>
            </a:r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/>
              <a:t>90</a:t>
            </a:r>
            <a:r>
              <a:rPr lang="zh-TW" altLang="zh-TW" dirty="0"/>
              <a:t>年修法前，已有多間實質上一人公司</a:t>
            </a:r>
            <a:r>
              <a:rPr lang="en-US" altLang="zh-TW" dirty="0"/>
              <a:t>(</a:t>
            </a:r>
            <a:r>
              <a:rPr lang="zh-TW" altLang="zh-TW" dirty="0"/>
              <a:t>該時有限公司最低</a:t>
            </a:r>
            <a:r>
              <a:rPr lang="en-US" altLang="zh-TW" dirty="0"/>
              <a:t>5</a:t>
            </a:r>
            <a:r>
              <a:rPr lang="zh-TW" altLang="zh-TW" dirty="0"/>
              <a:t>人，股份有限公司最低</a:t>
            </a:r>
            <a:r>
              <a:rPr lang="en-US" altLang="zh-TW" dirty="0"/>
              <a:t>7</a:t>
            </a:r>
            <a:r>
              <a:rPr lang="zh-TW" altLang="zh-TW" dirty="0"/>
              <a:t>人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zh-TW" altLang="zh-TW" dirty="0"/>
          </a:p>
          <a:p>
            <a:r>
              <a:rPr lang="zh-TW" altLang="zh-TW" dirty="0"/>
              <a:t>比較：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一</a:t>
            </a:r>
            <a:r>
              <a:rPr lang="zh-TW" altLang="zh-TW" dirty="0"/>
              <a:t>人商號</a:t>
            </a:r>
            <a:r>
              <a:rPr lang="en-US" altLang="zh-TW" dirty="0"/>
              <a:t>(</a:t>
            </a:r>
            <a:r>
              <a:rPr lang="zh-TW" altLang="zh-TW" dirty="0"/>
              <a:t>無限責任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二</a:t>
            </a:r>
            <a:r>
              <a:rPr lang="zh-TW" altLang="zh-TW" dirty="0"/>
              <a:t>人無限公司</a:t>
            </a:r>
            <a:r>
              <a:rPr lang="en-US" altLang="zh-TW" dirty="0"/>
              <a:t>(</a:t>
            </a:r>
            <a:r>
              <a:rPr lang="zh-TW" altLang="zh-TW" dirty="0"/>
              <a:t>無限責任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35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一人公司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比較</a:t>
            </a:r>
            <a:r>
              <a:rPr lang="en-US" altLang="zh-TW" dirty="0"/>
              <a:t>(</a:t>
            </a:r>
            <a:r>
              <a:rPr lang="zh-TW" altLang="zh-TW" dirty="0"/>
              <a:t>他國</a:t>
            </a:r>
            <a:r>
              <a:rPr lang="en-US" altLang="zh-TW" dirty="0"/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TW" altLang="zh-TW" dirty="0" smtClean="0"/>
              <a:t>德</a:t>
            </a:r>
            <a:r>
              <a:rPr lang="zh-TW" altLang="zh-TW" dirty="0"/>
              <a:t>、日、英、美、歐盟</a:t>
            </a:r>
            <a:r>
              <a:rPr lang="en-US" altLang="zh-TW" dirty="0"/>
              <a:t>(12</a:t>
            </a:r>
            <a:r>
              <a:rPr lang="zh-TW" altLang="zh-TW" dirty="0"/>
              <a:t>號</a:t>
            </a:r>
            <a:r>
              <a:rPr lang="en-US" altLang="zh-TW" dirty="0"/>
              <a:t>)</a:t>
            </a:r>
            <a:endParaRPr lang="zh-TW" altLang="zh-TW" dirty="0"/>
          </a:p>
          <a:p>
            <a:pPr>
              <a:buFont typeface="Wingdings" pitchFamily="2" charset="2"/>
              <a:buChar char="u"/>
            </a:pPr>
            <a:r>
              <a:rPr lang="zh-TW" altLang="zh-TW" dirty="0" smtClean="0"/>
              <a:t>允</a:t>
            </a:r>
            <a:r>
              <a:rPr lang="zh-TW" altLang="zh-TW" dirty="0"/>
              <a:t>許一人公司</a:t>
            </a:r>
          </a:p>
          <a:p>
            <a:pPr>
              <a:buFont typeface="Wingdings" pitchFamily="2" charset="2"/>
              <a:buChar char="u"/>
            </a:pPr>
            <a:r>
              <a:rPr lang="zh-TW" altLang="zh-TW" dirty="0" smtClean="0"/>
              <a:t>資訊</a:t>
            </a:r>
            <a:r>
              <a:rPr lang="en-US" altLang="zh-TW" dirty="0"/>
              <a:t>(</a:t>
            </a:r>
            <a:r>
              <a:rPr lang="zh-TW" altLang="zh-TW" dirty="0"/>
              <a:t>例如一人是誰</a:t>
            </a:r>
            <a:r>
              <a:rPr lang="en-US" altLang="zh-TW" dirty="0" smtClean="0"/>
              <a:t>)</a:t>
            </a:r>
            <a:r>
              <a:rPr lang="zh-TW" altLang="zh-TW" dirty="0" smtClean="0"/>
              <a:t>公開</a:t>
            </a:r>
            <a:endParaRPr lang="zh-TW" altLang="zh-TW" dirty="0"/>
          </a:p>
          <a:p>
            <a:pPr>
              <a:buFont typeface="Wingdings" pitchFamily="2" charset="2"/>
              <a:buChar char="u"/>
            </a:pPr>
            <a:r>
              <a:rPr lang="zh-TW" altLang="zh-TW" dirty="0" smtClean="0"/>
              <a:t>一</a:t>
            </a:r>
            <a:r>
              <a:rPr lang="zh-TW" altLang="zh-TW" dirty="0"/>
              <a:t>人即得行使股東會權力</a:t>
            </a:r>
          </a:p>
          <a:p>
            <a:pPr>
              <a:buFont typeface="Wingdings" pitchFamily="2" charset="2"/>
              <a:buChar char="u"/>
            </a:pPr>
            <a:r>
              <a:rPr lang="zh-TW" altLang="zh-TW" dirty="0" smtClean="0"/>
              <a:t>一</a:t>
            </a:r>
            <a:r>
              <a:rPr lang="zh-TW" altLang="zh-TW" dirty="0"/>
              <a:t>人與公司間交易原則上需有書面記錄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737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一人公司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zh-TW" altLang="zh-TW" sz="3200" dirty="0"/>
              <a:t>經濟分析：</a:t>
            </a:r>
          </a:p>
          <a:p>
            <a:pPr>
              <a:buFont typeface="Wingdings" pitchFamily="2" charset="2"/>
              <a:buChar char="l"/>
            </a:pPr>
            <a:r>
              <a:rPr lang="zh-TW" altLang="zh-TW" dirty="0"/>
              <a:t>一人公司在經濟學上，對公司營運有何衝擊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buFont typeface="Wingdings" pitchFamily="2" charset="2"/>
              <a:buChar char="l"/>
            </a:pPr>
            <a:r>
              <a:rPr lang="zh-TW" altLang="zh-TW" dirty="0" smtClean="0"/>
              <a:t>經濟學</a:t>
            </a:r>
            <a:r>
              <a:rPr lang="zh-TW" altLang="zh-TW" dirty="0"/>
              <a:t>之父亞當史密斯對股份有限公司曾有評論，當股份為大眾持有而股東又僅負有限責任時，眾人之事將成無人管理，風險也會不當轉嫁，例如「吸引最差勁的人去從商」。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/>
              <a:t>2008</a:t>
            </a:r>
            <a:r>
              <a:rPr lang="zh-TW" altLang="zh-TW" dirty="0"/>
              <a:t>年金融風暴是否印證亞當史密斯之言？對一人公司看法會否改變？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387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一人公司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3200" dirty="0"/>
              <a:t>實證結果：</a:t>
            </a:r>
          </a:p>
          <a:p>
            <a:pPr marL="0" indent="0">
              <a:buNone/>
            </a:pPr>
            <a:r>
              <a:rPr lang="zh-TW" altLang="zh-TW" sz="3200" dirty="0"/>
              <a:t>民國</a:t>
            </a:r>
            <a:r>
              <a:rPr lang="en-US" altLang="zh-TW" sz="3200" dirty="0"/>
              <a:t>90</a:t>
            </a:r>
            <a:r>
              <a:rPr lang="zh-TW" altLang="zh-TW" sz="3200" dirty="0"/>
              <a:t>年後並無商號大量轉而成立一人有限公司。為何？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238" y="3068960"/>
            <a:ext cx="3838026" cy="330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448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32921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TW" sz="3600" dirty="0" smtClean="0"/>
              <a:t>應否</a:t>
            </a:r>
            <a:r>
              <a:rPr lang="zh-TW" altLang="zh-TW" sz="3600" dirty="0"/>
              <a:t>引進一人</a:t>
            </a:r>
            <a:r>
              <a:rPr lang="zh-TW" altLang="zh-TW" sz="3600" dirty="0" smtClean="0"/>
              <a:t>公司</a:t>
            </a:r>
            <a:r>
              <a:rPr lang="zh-TW" altLang="en-US" sz="3600" dirty="0" smtClean="0">
                <a:latin typeface="標楷體"/>
                <a:ea typeface="標楷體"/>
              </a:rPr>
              <a:t>？</a:t>
            </a:r>
            <a:endParaRPr lang="zh-TW" altLang="zh-TW" sz="3600" dirty="0"/>
          </a:p>
          <a:p>
            <a:pPr marL="514350" indent="-514350">
              <a:buFont typeface="+mj-lt"/>
              <a:buAutoNum type="arabicPeriod"/>
            </a:pPr>
            <a:r>
              <a:rPr lang="zh-TW" altLang="zh-TW" sz="3600" dirty="0" smtClean="0"/>
              <a:t>引進</a:t>
            </a:r>
            <a:r>
              <a:rPr lang="zh-TW" altLang="zh-TW" sz="3600" dirty="0"/>
              <a:t>後，在組織、資本與有限責任等概念上如何</a:t>
            </a:r>
            <a:r>
              <a:rPr lang="zh-TW" altLang="zh-TW" sz="3600" dirty="0" smtClean="0"/>
              <a:t>配套</a:t>
            </a:r>
            <a:r>
              <a:rPr lang="zh-TW" altLang="en-US" sz="3600" dirty="0"/>
              <a:t>？</a:t>
            </a:r>
            <a:endParaRPr lang="zh-TW" altLang="zh-TW" sz="3600" dirty="0"/>
          </a:p>
          <a:p>
            <a:pPr marL="514350" indent="-514350">
              <a:buFont typeface="+mj-lt"/>
              <a:buAutoNum type="arabicPeriod"/>
            </a:pPr>
            <a:r>
              <a:rPr lang="zh-TW" altLang="zh-TW" sz="3600" dirty="0" smtClean="0"/>
              <a:t>現行</a:t>
            </a:r>
            <a:r>
              <a:rPr lang="zh-TW" altLang="zh-TW" sz="3600" dirty="0"/>
              <a:t>制度下，若協助規劃營利事業，會否建議採一人</a:t>
            </a:r>
            <a:r>
              <a:rPr lang="zh-TW" altLang="zh-TW" sz="3600" dirty="0" smtClean="0"/>
              <a:t>公司</a:t>
            </a:r>
            <a:r>
              <a:rPr lang="zh-TW" altLang="en-US" sz="3600" dirty="0">
                <a:latin typeface="標楷體"/>
                <a:ea typeface="標楷體"/>
              </a:rPr>
              <a:t>？</a:t>
            </a:r>
            <a:r>
              <a:rPr lang="zh-TW" altLang="zh-TW" sz="3600" dirty="0" smtClean="0"/>
              <a:t>規劃</a:t>
            </a:r>
            <a:r>
              <a:rPr lang="zh-TW" altLang="zh-TW" sz="3600" dirty="0"/>
              <a:t>上有那些</a:t>
            </a:r>
            <a:r>
              <a:rPr lang="zh-TW" altLang="zh-TW" sz="3600" dirty="0" smtClean="0"/>
              <a:t>考慮</a:t>
            </a:r>
            <a:r>
              <a:rPr lang="zh-TW" altLang="en-US" sz="3600" dirty="0">
                <a:latin typeface="標楷體"/>
                <a:ea typeface="標楷體"/>
              </a:rPr>
              <a:t>？</a:t>
            </a:r>
            <a:endParaRPr lang="zh-TW" altLang="zh-TW" sz="3600" dirty="0"/>
          </a:p>
          <a:p>
            <a:endParaRPr lang="zh-TW" altLang="en-US" sz="3600" dirty="0"/>
          </a:p>
        </p:txBody>
      </p:sp>
      <p:pic>
        <p:nvPicPr>
          <p:cNvPr id="5126" name="Picture 6" descr="http://t0.gstatic.com/images?q=tbn:ANd9GcT4E3BPwVyXIJI9i9dttmtlvPAxDGBUK8cUuOdBuVX98LTf_bc1e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1676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32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+mj-ea"/>
                <a:ea typeface="+mj-ea"/>
              </a:rPr>
              <a:t>公司法為何重要？</a:t>
            </a:r>
          </a:p>
          <a:p>
            <a:pPr marL="0" indent="0">
              <a:buNone/>
            </a:pPr>
            <a:endParaRPr lang="en-US" altLang="zh-TW" sz="5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5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+mj-ea"/>
                <a:ea typeface="+mj-ea"/>
              </a:rPr>
              <a:t>遭遇何種困難及如何克服？</a:t>
            </a:r>
            <a:endParaRPr lang="zh-TW" altLang="en-US" sz="36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3717032"/>
            <a:ext cx="1971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90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案件</a:t>
            </a:r>
            <a:r>
              <a:rPr lang="zh-TW" altLang="en-US" dirty="0" smtClean="0"/>
              <a:t>運用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800" dirty="0" smtClean="0"/>
              <a:t>例如</a:t>
            </a:r>
            <a:r>
              <a:rPr lang="zh-TW" altLang="zh-TW" sz="2800" dirty="0"/>
              <a:t>：近日提倡文創，一片</a:t>
            </a:r>
            <a:r>
              <a:rPr lang="en-US" altLang="zh-TW" sz="2800" dirty="0"/>
              <a:t>(</a:t>
            </a:r>
            <a:r>
              <a:rPr lang="zh-TW" altLang="zh-TW" sz="2800" dirty="0"/>
              <a:t>電影、廣告等</a:t>
            </a:r>
            <a:r>
              <a:rPr lang="en-US" altLang="zh-TW" sz="2800" dirty="0"/>
              <a:t>)</a:t>
            </a:r>
            <a:r>
              <a:rPr lang="zh-TW" altLang="zh-TW" sz="2800" dirty="0"/>
              <a:t>一公司，演員被大幅</a:t>
            </a:r>
            <a:r>
              <a:rPr lang="zh-TW" altLang="zh-TW" sz="2800" dirty="0" smtClean="0"/>
              <a:t>灼傷而</a:t>
            </a:r>
            <a:r>
              <a:rPr lang="zh-TW" altLang="zh-TW" sz="2800" dirty="0"/>
              <a:t>求償無門</a:t>
            </a:r>
            <a:endParaRPr lang="zh-TW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4875"/>
            <a:ext cx="3312368" cy="390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551" y="2784875"/>
            <a:ext cx="2025377" cy="390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368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雷曼連動債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zh-TW" altLang="zh-TW" sz="1300" dirty="0" smtClean="0"/>
              <a:t>經濟日報╱記者邱金蘭／</a:t>
            </a:r>
            <a:r>
              <a:rPr lang="zh-TW" altLang="zh-TW" sz="1300" dirty="0" smtClean="0"/>
              <a:t>台北報導</a:t>
            </a:r>
            <a:endParaRPr lang="en-US" altLang="zh-TW" sz="1300" dirty="0" smtClean="0"/>
          </a:p>
          <a:p>
            <a:r>
              <a:rPr lang="zh-TW" altLang="zh-TW" dirty="0" smtClean="0"/>
              <a:t>金管會擬訂「雷曼兄弟集團金融商品投資人保護特別條例」草案，將藉由立法，限制雷曼集團在台資產、資金移轉，再賠償給</a:t>
            </a:r>
            <a:r>
              <a:rPr lang="zh-TW" altLang="zh-TW" dirty="0" smtClean="0"/>
              <a:t>投資人</a:t>
            </a:r>
            <a:r>
              <a:rPr lang="en-US" altLang="zh-TW" dirty="0" smtClean="0"/>
              <a:t>…</a:t>
            </a:r>
            <a:endParaRPr lang="en-US" altLang="zh-TW" dirty="0" smtClean="0"/>
          </a:p>
          <a:p>
            <a:r>
              <a:rPr lang="zh-TW" altLang="zh-TW" dirty="0" smtClean="0"/>
              <a:t>國內投資雷曼連動債金額合計新台幣</a:t>
            </a:r>
            <a:r>
              <a:rPr lang="en-US" altLang="zh-TW" dirty="0" smtClean="0"/>
              <a:t>800</a:t>
            </a:r>
            <a:r>
              <a:rPr lang="zh-TW" altLang="zh-TW" dirty="0" smtClean="0"/>
              <a:t>億元，其中金融機構投資</a:t>
            </a:r>
            <a:r>
              <a:rPr lang="en-US" altLang="zh-TW" dirty="0" smtClean="0"/>
              <a:t>390</a:t>
            </a:r>
            <a:r>
              <a:rPr lang="zh-TW" altLang="zh-TW" dirty="0" smtClean="0"/>
              <a:t>億元，散戶投資</a:t>
            </a:r>
            <a:r>
              <a:rPr lang="en-US" altLang="zh-TW" dirty="0" smtClean="0"/>
              <a:t>400</a:t>
            </a:r>
            <a:r>
              <a:rPr lang="zh-TW" altLang="zh-TW" dirty="0" smtClean="0"/>
              <a:t>多億元</a:t>
            </a:r>
            <a:r>
              <a:rPr lang="zh-TW" altLang="zh-TW" dirty="0" smtClean="0"/>
              <a:t>。</a:t>
            </a:r>
            <a:r>
              <a:rPr lang="en-US" altLang="zh-TW" dirty="0" smtClean="0"/>
              <a:t> …</a:t>
            </a:r>
            <a:endParaRPr lang="en-US" altLang="zh-TW" dirty="0" smtClean="0"/>
          </a:p>
          <a:p>
            <a:r>
              <a:rPr lang="zh-TW" altLang="zh-TW" dirty="0" smtClean="0"/>
              <a:t>雷曼集團在台設有其他公司，也有相關資產，但因國內投資人購買的雷曼連動債等金融商品，是由雷曼荷蘭子公司發行，美國母公司保證，這兩家公司在台灣則沒有據點跟資產，在現行法律架構下，無法對在台資產採取行動</a:t>
            </a:r>
            <a:r>
              <a:rPr lang="zh-TW" altLang="zh-TW" dirty="0" smtClean="0"/>
              <a:t>。</a:t>
            </a:r>
            <a:r>
              <a:rPr lang="zh-TW" altLang="en-US" dirty="0" smtClean="0"/>
              <a:t> </a:t>
            </a:r>
            <a:r>
              <a:rPr lang="en-US" altLang="zh-TW" dirty="0" smtClean="0"/>
              <a:t>… 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法制繼受與文化、社會的衝突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一、概說：體制是深植於社會、文化之中</a:t>
            </a:r>
            <a:endParaRPr lang="en-US" altLang="zh-TW" sz="3600" dirty="0" smtClean="0"/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)  </a:t>
            </a:r>
            <a:r>
              <a:rPr lang="zh-TW" altLang="en-US" sz="3600" dirty="0" smtClean="0"/>
              <a:t>法制繼受面的呈現</a:t>
            </a:r>
            <a:endParaRPr lang="en-US" altLang="zh-TW" sz="3600" dirty="0" smtClean="0"/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  </a:t>
            </a:r>
            <a:r>
              <a:rPr lang="zh-TW" altLang="en-US" sz="3600" dirty="0" smtClean="0"/>
              <a:t>社會、文化的現實</a:t>
            </a:r>
            <a:endParaRPr lang="en-US" altLang="zh-TW" sz="3600" dirty="0" smtClean="0"/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三</a:t>
            </a:r>
            <a:r>
              <a:rPr lang="en-US" altLang="zh-TW" sz="3600" dirty="0" smtClean="0"/>
              <a:t>)  </a:t>
            </a:r>
            <a:r>
              <a:rPr lang="zh-TW" altLang="en-US" sz="3600" dirty="0" smtClean="0"/>
              <a:t>經過法制衝擊後之反應</a:t>
            </a:r>
            <a:endParaRPr lang="en-US" altLang="zh-TW" sz="3600" dirty="0" smtClean="0"/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四</a:t>
            </a:r>
            <a:r>
              <a:rPr lang="en-US" altLang="zh-TW" sz="3600" dirty="0" smtClean="0"/>
              <a:t>)  </a:t>
            </a:r>
            <a:r>
              <a:rPr lang="zh-TW" altLang="en-US" sz="3600" dirty="0" smtClean="0"/>
              <a:t>法制面的轉變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092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法制繼受與文化、社會的衝突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一、公司法架構：股份有限公司係所有與經營分離之大眾公司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  </a:t>
            </a:r>
            <a:r>
              <a:rPr lang="zh-TW" altLang="en-US" dirty="0" smtClean="0"/>
              <a:t>大眾公司</a:t>
            </a:r>
            <a:endParaRPr lang="en-US" altLang="zh-TW" dirty="0" smtClean="0"/>
          </a:p>
          <a:p>
            <a:r>
              <a:rPr lang="en-US" altLang="zh-TW" sz="2800" dirty="0" smtClean="0"/>
              <a:t>1</a:t>
            </a:r>
            <a:r>
              <a:rPr lang="zh-TW" altLang="en-US" sz="2800" dirty="0" smtClean="0"/>
              <a:t>、前期：發起人需七人以上，持股百分之三以上表決權即受限制。此種組織型態認符合均富理想，受到法律各方面青睞</a:t>
            </a:r>
            <a:endParaRPr lang="en-US" altLang="zh-TW" sz="2800" dirty="0" smtClean="0"/>
          </a:p>
          <a:p>
            <a:r>
              <a:rPr lang="en-US" altLang="zh-TW" sz="2800" dirty="0" smtClean="0"/>
              <a:t>2</a:t>
            </a:r>
            <a:r>
              <a:rPr lang="zh-TW" altLang="en-US" sz="2800" dirty="0" smtClean="0"/>
              <a:t>、現實：家族企業、股權集中</a:t>
            </a:r>
            <a:endParaRPr lang="en-US" altLang="zh-TW" sz="2800" dirty="0" smtClean="0"/>
          </a:p>
          <a:p>
            <a:r>
              <a:rPr lang="en-US" altLang="zh-TW" sz="2800" dirty="0" smtClean="0"/>
              <a:t>3</a:t>
            </a:r>
            <a:r>
              <a:rPr lang="zh-TW" altLang="en-US" sz="2800" dirty="0" smtClean="0"/>
              <a:t>、反應：人頭充斥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實質上一人公司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4</a:t>
            </a:r>
            <a:r>
              <a:rPr lang="zh-TW" altLang="en-US" sz="2800" dirty="0" smtClean="0"/>
              <a:t>、轉變：分裂式轉變</a:t>
            </a:r>
            <a:endParaRPr lang="en-US" altLang="zh-TW" sz="2800" dirty="0" smtClean="0"/>
          </a:p>
          <a:p>
            <a:r>
              <a:rPr lang="en-US" altLang="zh-TW" sz="2800" dirty="0" smtClean="0"/>
              <a:t>(1)</a:t>
            </a:r>
            <a:r>
              <a:rPr lang="zh-TW" altLang="en-US" sz="2800" dirty="0" smtClean="0"/>
              <a:t>承認一人公司</a:t>
            </a:r>
            <a:endParaRPr lang="en-US" altLang="zh-TW" sz="2800" dirty="0" smtClean="0"/>
          </a:p>
          <a:p>
            <a:r>
              <a:rPr lang="en-US" altLang="zh-TW" sz="2800" dirty="0" smtClean="0"/>
              <a:t>(2)</a:t>
            </a:r>
            <a:r>
              <a:rPr lang="zh-TW" altLang="en-US" sz="2800" dirty="0" smtClean="0"/>
              <a:t>強化所有與經營分離</a:t>
            </a:r>
            <a:r>
              <a:rPr lang="en-US" altLang="zh-TW" sz="2800" dirty="0" smtClean="0">
                <a:sym typeface="Wingdings" pitchFamily="2" charset="2"/>
              </a:rPr>
              <a:t></a:t>
            </a:r>
            <a:r>
              <a:rPr lang="zh-TW" altLang="en-US" sz="2800" dirty="0" smtClean="0">
                <a:sym typeface="Wingdings" pitchFamily="2" charset="2"/>
              </a:rPr>
              <a:t>公司法</a:t>
            </a:r>
            <a:r>
              <a:rPr lang="en-US" altLang="zh-TW" sz="2800" dirty="0" smtClean="0">
                <a:sym typeface="Wingdings" pitchFamily="2" charset="2"/>
              </a:rPr>
              <a:t>§202</a:t>
            </a:r>
            <a:r>
              <a:rPr lang="zh-TW" altLang="en-US" sz="2800" dirty="0" smtClean="0">
                <a:sym typeface="Wingdings" pitchFamily="2" charset="2"/>
              </a:rPr>
              <a:t>條一字之變</a:t>
            </a:r>
            <a:endParaRPr lang="en-US" altLang="zh-TW" sz="2800" dirty="0" smtClean="0"/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30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法制繼受與文化、社會的衝突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、公司法架構：股份有限公司係所有與經營分離之大眾公司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  </a:t>
            </a:r>
            <a:r>
              <a:rPr lang="zh-TW" altLang="en-US" dirty="0" smtClean="0"/>
              <a:t>所有與經營分離</a:t>
            </a:r>
            <a:endParaRPr lang="en-US" altLang="zh-TW" dirty="0" smtClean="0"/>
          </a:p>
          <a:p>
            <a:r>
              <a:rPr lang="en-US" altLang="zh-TW" sz="2800" dirty="0" smtClean="0"/>
              <a:t>1</a:t>
            </a:r>
            <a:r>
              <a:rPr lang="zh-TW" altLang="en-US" sz="2800" dirty="0" smtClean="0"/>
              <a:t>、誰是決策者</a:t>
            </a:r>
            <a:endParaRPr lang="en-US" altLang="zh-TW" sz="2800" dirty="0" smtClean="0"/>
          </a:p>
          <a:p>
            <a:r>
              <a:rPr lang="en-US" altLang="zh-TW" sz="2800" dirty="0" smtClean="0"/>
              <a:t>a</a:t>
            </a:r>
            <a:r>
              <a:rPr lang="zh-TW" altLang="en-US" sz="2800" dirty="0" smtClean="0"/>
              <a:t>、前期：董事會是決策者，僅董事為當然負責人，但董事需為股東。</a:t>
            </a:r>
            <a:endParaRPr lang="en-US" altLang="zh-TW" sz="2800" dirty="0" smtClean="0"/>
          </a:p>
          <a:p>
            <a:r>
              <a:rPr lang="en-US" altLang="zh-TW" sz="2800" dirty="0" smtClean="0"/>
              <a:t>b</a:t>
            </a:r>
            <a:r>
              <a:rPr lang="zh-TW" altLang="en-US" sz="2800" dirty="0" smtClean="0"/>
              <a:t>、現實：家父長制，決策權的分配往往與法令架構無關，而取決於支配者所擁有的傳統身份。</a:t>
            </a:r>
            <a:endParaRPr lang="en-US" altLang="zh-TW" sz="2800" dirty="0" smtClean="0"/>
          </a:p>
          <a:p>
            <a:r>
              <a:rPr lang="en-US" altLang="zh-TW" sz="2800" dirty="0" smtClean="0"/>
              <a:t>c</a:t>
            </a:r>
            <a:r>
              <a:rPr lang="zh-TW" altLang="en-US" sz="2800" dirty="0" smtClean="0"/>
              <a:t>、反應：董事會非真正決策者，集團總裁，榮譽董事長等名銜相當普遍</a:t>
            </a:r>
            <a:endParaRPr lang="en-US" altLang="zh-TW" sz="2800" dirty="0" smtClean="0"/>
          </a:p>
          <a:p>
            <a:r>
              <a:rPr lang="en-US" altLang="zh-TW" sz="2800" dirty="0" smtClean="0"/>
              <a:t>d</a:t>
            </a:r>
            <a:r>
              <a:rPr lang="zh-TW" altLang="en-US" sz="2800" dirty="0" smtClean="0"/>
              <a:t>、轉變：關係企業專章修正功敗垂成，針對公開發行公司引入「實質負責人」概念。</a:t>
            </a:r>
            <a:endParaRPr lang="en-US" altLang="zh-TW" sz="2800" dirty="0" smtClean="0"/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04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法制繼受與文化、社會的衝突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、公司法架構：股份有限公司係所有與經營分離之大眾公司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  </a:t>
            </a:r>
            <a:r>
              <a:rPr lang="zh-TW" altLang="en-US" dirty="0" smtClean="0"/>
              <a:t>所有與經營分離</a:t>
            </a:r>
            <a:endParaRPr lang="en-US" altLang="zh-TW" dirty="0" smtClean="0"/>
          </a:p>
          <a:p>
            <a:r>
              <a:rPr lang="en-US" altLang="zh-TW" sz="2800" dirty="0"/>
              <a:t>2</a:t>
            </a:r>
            <a:r>
              <a:rPr lang="zh-TW" altLang="en-US" sz="2800" dirty="0" smtClean="0"/>
              <a:t>、誰能制衡監控</a:t>
            </a:r>
            <a:endParaRPr lang="en-US" altLang="zh-TW" sz="2800" dirty="0" smtClean="0"/>
          </a:p>
          <a:p>
            <a:r>
              <a:rPr lang="en-US" altLang="zh-TW" sz="2800" dirty="0" smtClean="0"/>
              <a:t>a</a:t>
            </a:r>
            <a:r>
              <a:rPr lang="zh-TW" altLang="en-US" sz="2800" dirty="0" smtClean="0"/>
              <a:t>、前期：董事會合議，避免一言堂，異議有記錄者免責。</a:t>
            </a:r>
            <a:endParaRPr lang="en-US" altLang="zh-TW" sz="2800" dirty="0" smtClean="0"/>
          </a:p>
          <a:p>
            <a:r>
              <a:rPr lang="en-US" altLang="zh-TW" sz="2800" dirty="0" smtClean="0"/>
              <a:t>b</a:t>
            </a:r>
            <a:r>
              <a:rPr lang="zh-TW" altLang="en-US" sz="2800" dirty="0" smtClean="0"/>
              <a:t>、現實：講究人情的傳統文化，以及內部組織家族化傾向，異議往往代表決裂與鬥爭。</a:t>
            </a:r>
            <a:endParaRPr lang="en-US" altLang="zh-TW" sz="2800" dirty="0" smtClean="0"/>
          </a:p>
          <a:p>
            <a:r>
              <a:rPr lang="en-US" altLang="zh-TW" sz="2800" dirty="0" smtClean="0"/>
              <a:t>c</a:t>
            </a:r>
            <a:r>
              <a:rPr lang="zh-TW" altLang="en-US" sz="2800" dirty="0" smtClean="0"/>
              <a:t>、反應：凡異議者通常隨即採取司法途徑，無法達到對事不對人制度之設計本意。</a:t>
            </a:r>
            <a:endParaRPr lang="en-US" altLang="zh-TW" sz="2800" dirty="0" smtClean="0"/>
          </a:p>
          <a:p>
            <a:r>
              <a:rPr lang="en-US" altLang="zh-TW" sz="2800" dirty="0" smtClean="0"/>
              <a:t>d</a:t>
            </a:r>
            <a:r>
              <a:rPr lang="zh-TW" altLang="en-US" sz="2800" dirty="0" smtClean="0"/>
              <a:t>、轉變：進一步貫徹所有與經營分離，不再要求董事需具股東身份，並就上市上櫃公司引進獨立董事制，希望能於董事會中發出「不同聲音」。</a:t>
            </a:r>
            <a:endParaRPr lang="en-US" altLang="zh-TW" sz="2800" dirty="0" smtClean="0"/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740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資本市場</a:t>
            </a:r>
            <a:r>
              <a:rPr lang="zh-TW" altLang="en-US" dirty="0" smtClean="0"/>
              <a:t>－企業集資管道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zh-TW" altLang="en-US" sz="2800" dirty="0" smtClean="0"/>
              <a:t>台灣自</a:t>
            </a:r>
            <a:r>
              <a:rPr lang="en-US" altLang="zh-TW" sz="2800" dirty="0" smtClean="0"/>
              <a:t>90</a:t>
            </a:r>
            <a:r>
              <a:rPr lang="zh-TW" altLang="en-US" sz="2800" dirty="0" smtClean="0"/>
              <a:t>年至</a:t>
            </a:r>
            <a:r>
              <a:rPr lang="en-US" altLang="zh-TW" sz="2800" dirty="0" smtClean="0"/>
              <a:t>100</a:t>
            </a:r>
            <a:r>
              <a:rPr lang="zh-TW" altLang="en-US" sz="2800" dirty="0" smtClean="0"/>
              <a:t>年，上市</a:t>
            </a:r>
            <a:r>
              <a:rPr lang="zh-TW" altLang="en-US" sz="2800" dirty="0"/>
              <a:t>櫃公司市值由</a:t>
            </a:r>
            <a:r>
              <a:rPr lang="en-US" altLang="zh-TW" sz="2800" dirty="0"/>
              <a:t>11</a:t>
            </a:r>
            <a:r>
              <a:rPr lang="zh-TW" altLang="en-US" sz="2800" dirty="0"/>
              <a:t>兆元成長至</a:t>
            </a:r>
            <a:r>
              <a:rPr lang="en-US" altLang="zh-TW" sz="2800" dirty="0"/>
              <a:t>20</a:t>
            </a:r>
            <a:r>
              <a:rPr lang="zh-TW" altLang="en-US" sz="2800" dirty="0"/>
              <a:t>兆元</a:t>
            </a:r>
            <a:r>
              <a:rPr lang="zh-TW" altLang="en-US" sz="2800" dirty="0" smtClean="0"/>
              <a:t>，。</a:t>
            </a:r>
            <a:r>
              <a:rPr lang="zh-TW" altLang="en-US" sz="2800" dirty="0"/>
              <a:t>整體上市櫃公司營收在</a:t>
            </a:r>
            <a:r>
              <a:rPr lang="en-US" altLang="zh-TW" sz="2800" dirty="0"/>
              <a:t>100</a:t>
            </a:r>
            <a:r>
              <a:rPr lang="zh-TW" altLang="en-US" sz="2800" dirty="0"/>
              <a:t>年度達</a:t>
            </a:r>
            <a:r>
              <a:rPr lang="en-US" altLang="zh-TW" sz="2800" dirty="0"/>
              <a:t>19.6</a:t>
            </a:r>
            <a:r>
              <a:rPr lang="zh-TW" altLang="en-US" sz="2800" dirty="0"/>
              <a:t>兆元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工業及服務業受僱員工每人每月平均</a:t>
            </a:r>
            <a:r>
              <a:rPr lang="zh-TW" altLang="zh-TW" sz="2800" dirty="0" smtClean="0"/>
              <a:t>薪資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r>
              <a:rPr lang="zh-TW" altLang="en-US" sz="2800" dirty="0"/>
              <a:t>證券</a:t>
            </a:r>
            <a:r>
              <a:rPr lang="zh-TW" altLang="en-US" sz="2800" dirty="0" smtClean="0"/>
              <a:t>業</a:t>
            </a:r>
            <a:r>
              <a:rPr lang="zh-TW" altLang="en-US" sz="2800" dirty="0" smtClean="0">
                <a:latin typeface="標楷體"/>
                <a:ea typeface="標楷體"/>
              </a:rPr>
              <a:t>：</a:t>
            </a:r>
            <a:endParaRPr lang="en-US" altLang="zh-TW" sz="2800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0825639"/>
              </p:ext>
            </p:extLst>
          </p:nvPr>
        </p:nvGraphicFramePr>
        <p:xfrm>
          <a:off x="755576" y="4653136"/>
          <a:ext cx="7560841" cy="186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887"/>
                <a:gridCol w="1611327"/>
                <a:gridCol w="1673301"/>
                <a:gridCol w="1611326"/>
              </a:tblGrid>
              <a:tr h="466116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民國</a:t>
                      </a:r>
                      <a:r>
                        <a:rPr lang="en-US" altLang="zh-TW" sz="2400" dirty="0" smtClean="0"/>
                        <a:t>90</a:t>
                      </a:r>
                      <a:r>
                        <a:rPr lang="zh-TW" altLang="en-US" sz="2400" dirty="0" smtClean="0"/>
                        <a:t>年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民國</a:t>
                      </a:r>
                      <a:r>
                        <a:rPr lang="en-US" altLang="zh-TW" sz="2400" dirty="0" smtClean="0"/>
                        <a:t>99</a:t>
                      </a:r>
                      <a:r>
                        <a:rPr lang="zh-TW" altLang="en-US" sz="2400" dirty="0" smtClean="0"/>
                        <a:t>年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民國</a:t>
                      </a:r>
                      <a:r>
                        <a:rPr lang="en-US" altLang="zh-TW" sz="2400" dirty="0" smtClean="0"/>
                        <a:t>100</a:t>
                      </a:r>
                      <a:r>
                        <a:rPr lang="zh-TW" altLang="en-US" sz="2400" dirty="0" smtClean="0"/>
                        <a:t>年</a:t>
                      </a:r>
                      <a:endParaRPr lang="zh-TW" altLang="en-US" sz="2400" dirty="0"/>
                    </a:p>
                  </a:txBody>
                  <a:tcPr/>
                </a:tc>
              </a:tr>
              <a:tr h="529225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證券商業務員人數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zh-TW" alt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19,586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19,354</a:t>
                      </a:r>
                    </a:p>
                  </a:txBody>
                  <a:tcPr/>
                </a:tc>
              </a:tr>
              <a:tr h="710098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證券服務事業家數</a:t>
                      </a:r>
                      <a:endParaRPr lang="en-US" altLang="zh-TW" sz="2400" dirty="0" smtClean="0"/>
                    </a:p>
                    <a:p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總公司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lang="zh-TW" alt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zh-TW" alt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zh-TW" alt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25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15617" y="3140968"/>
          <a:ext cx="727280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442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90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/>
                </a:tc>
              </a:tr>
              <a:tr h="442848"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TW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41,961</a:t>
                      </a:r>
                      <a:r>
                        <a:rPr kumimoji="0" lang="zh-TW" altLang="zh-TW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TW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44,430</a:t>
                      </a:r>
                      <a:r>
                        <a:rPr kumimoji="0" lang="zh-TW" altLang="en-US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zh-TW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45,642</a:t>
                      </a:r>
                      <a:r>
                        <a:rPr kumimoji="0" lang="zh-TW" altLang="zh-TW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元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02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41440" cy="18792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反證所稅 一片譁然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工商界</a:t>
            </a:r>
            <a:r>
              <a:rPr lang="zh-TW" altLang="en-US" dirty="0"/>
              <a:t>龍頭拜會王金平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328592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zh-TW" altLang="en-US" dirty="0" smtClean="0"/>
              <a:t>自立晚報 </a:t>
            </a:r>
            <a:r>
              <a:rPr lang="en-US" altLang="zh-TW" dirty="0"/>
              <a:t>– 2012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23</a:t>
            </a:r>
            <a:r>
              <a:rPr lang="zh-TW" altLang="en-US" dirty="0"/>
              <a:t>日 下午</a:t>
            </a:r>
            <a:r>
              <a:rPr lang="en-US" altLang="zh-TW" dirty="0" smtClean="0"/>
              <a:t>11:37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sz="2900" dirty="0"/>
              <a:t>【</a:t>
            </a:r>
            <a:r>
              <a:rPr lang="zh-TW" altLang="en-US" sz="2900" dirty="0"/>
              <a:t>記者柯安聰</a:t>
            </a:r>
            <a:r>
              <a:rPr lang="en-US" altLang="zh-TW" sz="2900" dirty="0"/>
              <a:t>/</a:t>
            </a:r>
            <a:r>
              <a:rPr lang="zh-TW" altLang="en-US" sz="2900" dirty="0"/>
              <a:t>蕭博樹</a:t>
            </a:r>
            <a:r>
              <a:rPr lang="en-US" altLang="zh-TW" sz="2900" dirty="0"/>
              <a:t>/</a:t>
            </a:r>
            <a:r>
              <a:rPr lang="zh-TW" altLang="en-US" sz="2900" dirty="0"/>
              <a:t>郭宜均 台北報導</a:t>
            </a:r>
            <a:r>
              <a:rPr lang="en-US" altLang="zh-TW" sz="2900" dirty="0" smtClean="0"/>
              <a:t>】</a:t>
            </a:r>
          </a:p>
          <a:p>
            <a:pPr marL="0" indent="0">
              <a:buNone/>
            </a:pPr>
            <a:r>
              <a:rPr lang="zh-TW" altLang="en-US" sz="2900" dirty="0" smtClean="0"/>
              <a:t>中華民國</a:t>
            </a:r>
            <a:r>
              <a:rPr lang="zh-TW" altLang="en-US" sz="2900" dirty="0"/>
              <a:t>全國工業總會等</a:t>
            </a:r>
            <a:r>
              <a:rPr lang="en-US" altLang="zh-TW" sz="2900" dirty="0"/>
              <a:t>6</a:t>
            </a:r>
            <a:r>
              <a:rPr lang="zh-TW" altLang="en-US" sz="2900" dirty="0"/>
              <a:t>個工商團體昨</a:t>
            </a:r>
            <a:r>
              <a:rPr lang="en-US" altLang="zh-TW" sz="2900" dirty="0"/>
              <a:t>〈</a:t>
            </a:r>
            <a:r>
              <a:rPr lang="zh-TW" altLang="en-US" sz="2900" dirty="0"/>
              <a:t>二十三</a:t>
            </a:r>
            <a:r>
              <a:rPr lang="en-US" altLang="zh-TW" sz="2900" dirty="0"/>
              <a:t>〉</a:t>
            </a:r>
            <a:r>
              <a:rPr lang="zh-TW" altLang="en-US" sz="2900" dirty="0"/>
              <a:t>天拜會立法院長王金平，強烈指責證所稅是嚴重擾民，呼籲不要在景氣低迷時徵證券交易所得稅；王金平說，徵證所稅應以國家整體利益為最大考量</a:t>
            </a:r>
            <a:r>
              <a:rPr lang="zh-TW" altLang="en-US" sz="2900" dirty="0" smtClean="0"/>
              <a:t>。</a:t>
            </a:r>
            <a:r>
              <a:rPr lang="en-US" altLang="zh-TW" sz="2900" dirty="0" smtClean="0">
                <a:latin typeface="新細明體"/>
                <a:ea typeface="新細明體"/>
              </a:rPr>
              <a:t>…</a:t>
            </a:r>
            <a:endParaRPr lang="zh-TW" altLang="en-US" sz="2900" dirty="0"/>
          </a:p>
          <a:p>
            <a:pPr marL="0" indent="0">
              <a:buNone/>
            </a:pPr>
            <a:r>
              <a:rPr lang="zh-TW" altLang="en-US" sz="2900" dirty="0"/>
              <a:t>中華民國全國商業總會</a:t>
            </a:r>
            <a:r>
              <a:rPr lang="zh-TW" altLang="en-US" sz="2900" dirty="0" smtClean="0"/>
              <a:t>理事長張</a:t>
            </a:r>
            <a:r>
              <a:rPr lang="zh-TW" altLang="en-US" sz="2900" dirty="0"/>
              <a:t>平沼指出，資本市場靠的是信心，如果市場失去信心，就會崩潰，不僅股民損失，且市場會失去集資能量，企業就無法從市場募得資金。</a:t>
            </a:r>
          </a:p>
          <a:p>
            <a:pPr marL="0" indent="0">
              <a:buNone/>
            </a:pPr>
            <a:r>
              <a:rPr lang="zh-TW" altLang="en-US" sz="2900" dirty="0"/>
              <a:t>中華民國證券商業同業公會理事長黃敏助認為，現在證券公司營業員都「挫咧等」，一旦徵證所稅，市場量能將下跌，對股市衝擊相當大；目前行政院修法版本根本課不到稅，只是擾民，他呼籲政府一定要縝密規劃，針對實際情況提出有效措施</a:t>
            </a:r>
            <a:r>
              <a:rPr lang="zh-TW" altLang="en-US" sz="2900" dirty="0" smtClean="0"/>
              <a:t>。</a:t>
            </a:r>
            <a:r>
              <a:rPr lang="en-US" altLang="zh-TW" sz="2900" dirty="0" smtClean="0">
                <a:latin typeface="新細明體"/>
                <a:ea typeface="新細明體"/>
              </a:rPr>
              <a:t>…</a:t>
            </a:r>
            <a:endParaRPr lang="zh-TW" altLang="en-US" sz="2900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302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1628800"/>
            <a:ext cx="61310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dirty="0" smtClean="0"/>
              <a:t>1</a:t>
            </a:r>
            <a:r>
              <a:rPr lang="en-US" altLang="zh-TW" sz="3600" dirty="0"/>
              <a:t>.</a:t>
            </a:r>
            <a:r>
              <a:rPr lang="zh-TW" altLang="zh-TW" sz="3600" dirty="0"/>
              <a:t>核心概念與相關條文</a:t>
            </a:r>
          </a:p>
          <a:p>
            <a:pPr marL="0" indent="0">
              <a:buNone/>
            </a:pPr>
            <a:r>
              <a:rPr lang="en-US" altLang="zh-TW" sz="3600" dirty="0"/>
              <a:t>2.</a:t>
            </a:r>
            <a:r>
              <a:rPr lang="zh-TW" altLang="zh-TW" sz="3600" dirty="0"/>
              <a:t>立法政策／沿革</a:t>
            </a:r>
          </a:p>
          <a:p>
            <a:pPr marL="0" indent="0">
              <a:buNone/>
            </a:pPr>
            <a:r>
              <a:rPr lang="en-US" altLang="zh-TW" sz="3600" dirty="0"/>
              <a:t>3.</a:t>
            </a:r>
            <a:r>
              <a:rPr lang="zh-TW" altLang="zh-TW" sz="3600" dirty="0"/>
              <a:t>比較</a:t>
            </a:r>
            <a:r>
              <a:rPr lang="en-US" altLang="zh-TW" sz="3600" dirty="0"/>
              <a:t>(</a:t>
            </a:r>
            <a:r>
              <a:rPr lang="zh-TW" altLang="zh-TW" sz="3600" dirty="0"/>
              <a:t>其他國家或法律領域</a:t>
            </a:r>
            <a:r>
              <a:rPr lang="en-US" altLang="zh-TW" sz="3600" dirty="0"/>
              <a:t>)</a:t>
            </a:r>
            <a:endParaRPr lang="zh-TW" altLang="zh-TW" sz="3600" dirty="0"/>
          </a:p>
          <a:p>
            <a:pPr marL="0" indent="0">
              <a:buNone/>
            </a:pPr>
            <a:r>
              <a:rPr lang="en-US" altLang="zh-TW" sz="3600" dirty="0"/>
              <a:t>4.</a:t>
            </a:r>
            <a:r>
              <a:rPr lang="zh-TW" altLang="zh-TW" sz="3600" dirty="0"/>
              <a:t>相關之社會科學領域</a:t>
            </a:r>
          </a:p>
          <a:p>
            <a:pPr marL="0" indent="0">
              <a:buNone/>
            </a:pPr>
            <a:r>
              <a:rPr lang="en-US" altLang="zh-TW" sz="3600" dirty="0" smtClean="0"/>
              <a:t>5.</a:t>
            </a:r>
            <a:r>
              <a:rPr lang="zh-TW" altLang="zh-TW" sz="3600" dirty="0" smtClean="0"/>
              <a:t>實務情況／實證研究</a:t>
            </a:r>
          </a:p>
          <a:p>
            <a:pPr marL="0" indent="0">
              <a:buNone/>
            </a:pPr>
            <a:r>
              <a:rPr lang="en-US" altLang="zh-TW" sz="3600" dirty="0" smtClean="0"/>
              <a:t>6.</a:t>
            </a:r>
            <a:r>
              <a:rPr lang="zh-TW" altLang="zh-TW" sz="3600" dirty="0" smtClean="0"/>
              <a:t>案件運用</a:t>
            </a:r>
          </a:p>
          <a:p>
            <a:pPr marL="0" indent="0">
              <a:buNone/>
            </a:pPr>
            <a:r>
              <a:rPr lang="en-US" altLang="zh-TW" sz="3600" dirty="0" smtClean="0"/>
              <a:t>7.</a:t>
            </a:r>
            <a:r>
              <a:rPr lang="zh-TW" altLang="zh-TW" sz="3600" dirty="0" smtClean="0"/>
              <a:t>反思與檢討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867816" cy="13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5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目標</a:t>
            </a:r>
            <a:endParaRPr lang="zh-TW" altLang="en-US" b="1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2203228534"/>
              </p:ext>
            </p:extLst>
          </p:nvPr>
        </p:nvGraphicFramePr>
        <p:xfrm>
          <a:off x="323528" y="548680"/>
          <a:ext cx="8688288" cy="600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74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3600" dirty="0"/>
              <a:t>公司是法人，與股東各自獨立</a:t>
            </a:r>
            <a:r>
              <a:rPr lang="en-US" altLang="zh-TW" sz="3600" dirty="0"/>
              <a:t>(</a:t>
            </a:r>
            <a:r>
              <a:rPr lang="zh-TW" altLang="zh-TW" sz="3600" dirty="0"/>
              <a:t>公司法§</a:t>
            </a:r>
            <a:r>
              <a:rPr lang="en-US" altLang="zh-TW" sz="3600" dirty="0"/>
              <a:t>1</a:t>
            </a:r>
            <a:r>
              <a:rPr lang="zh-TW" altLang="zh-TW" sz="3600" dirty="0"/>
              <a:t>，民法§</a:t>
            </a:r>
            <a:r>
              <a:rPr lang="en-US" altLang="zh-TW" sz="3600" dirty="0"/>
              <a:t>25)</a:t>
            </a:r>
            <a:endParaRPr lang="zh-TW" altLang="zh-TW" sz="3600" dirty="0"/>
          </a:p>
          <a:p>
            <a:r>
              <a:rPr lang="zh-TW" altLang="zh-TW" sz="3600" dirty="0"/>
              <a:t>「…符合人類之夢想—企業經營有限責任化之原則」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95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大綱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1018919440"/>
              </p:ext>
            </p:extLst>
          </p:nvPr>
        </p:nvGraphicFramePr>
        <p:xfrm>
          <a:off x="827584" y="1340768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49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Ⅰ</a:t>
            </a:r>
            <a:r>
              <a:rPr lang="zh-TW" altLang="en-US" b="1" dirty="0"/>
              <a:t>內部決策與機關組成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zh-TW" altLang="zh-TW" dirty="0"/>
          </a:p>
          <a:p>
            <a:pPr marL="0" indent="0">
              <a:buNone/>
            </a:pPr>
            <a:r>
              <a:rPr lang="zh-TW" altLang="zh-TW" sz="4000" dirty="0"/>
              <a:t>一、董事會與股東會</a:t>
            </a:r>
          </a:p>
          <a:p>
            <a:pPr marL="0" indent="0">
              <a:buNone/>
            </a:pPr>
            <a:r>
              <a:rPr lang="zh-TW" altLang="zh-TW" sz="4000" dirty="0"/>
              <a:t>二、董事會、常務董事會與董事長</a:t>
            </a:r>
          </a:p>
          <a:p>
            <a:pPr marL="0" indent="0">
              <a:buNone/>
            </a:pPr>
            <a:r>
              <a:rPr lang="zh-TW" altLang="zh-TW" sz="4000" dirty="0"/>
              <a:t>三、董事之選任與董事會組成</a:t>
            </a:r>
          </a:p>
          <a:p>
            <a:pPr marL="0" indent="0">
              <a:buNone/>
            </a:pPr>
            <a:r>
              <a:rPr lang="zh-TW" altLang="zh-TW" sz="4000" dirty="0"/>
              <a:t>四、集團企業的結構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695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Ⅱ</a:t>
            </a:r>
            <a:r>
              <a:rPr lang="zh-TW" altLang="en-US" b="1" dirty="0"/>
              <a:t>業務執行與登記制度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3654"/>
            <a:ext cx="7133778" cy="556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36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Ⅲ</a:t>
            </a:r>
            <a:r>
              <a:rPr lang="zh-TW" altLang="en-US" dirty="0"/>
              <a:t>公司</a:t>
            </a:r>
            <a:r>
              <a:rPr lang="zh-TW" altLang="en-US" dirty="0" smtClean="0"/>
              <a:t>治理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4000" dirty="0" smtClean="0"/>
              <a:t>一</a:t>
            </a:r>
            <a:r>
              <a:rPr lang="zh-TW" altLang="zh-TW" sz="4000" dirty="0"/>
              <a:t>、不同法系</a:t>
            </a:r>
          </a:p>
          <a:p>
            <a:pPr marL="0" indent="0">
              <a:buNone/>
            </a:pPr>
            <a:r>
              <a:rPr lang="zh-TW" altLang="zh-TW" sz="4000" dirty="0"/>
              <a:t>二、管理者目標—企業社會責任</a:t>
            </a:r>
          </a:p>
          <a:p>
            <a:pPr marL="0" indent="0">
              <a:buNone/>
            </a:pPr>
            <a:r>
              <a:rPr lang="zh-TW" altLang="zh-TW" sz="4000" dirty="0"/>
              <a:t>三、管理者責任</a:t>
            </a:r>
          </a:p>
          <a:p>
            <a:pPr marL="0" indent="0">
              <a:buNone/>
            </a:pPr>
            <a:r>
              <a:rPr lang="zh-TW" altLang="en-US" sz="4000" dirty="0" smtClean="0"/>
              <a:t>        </a:t>
            </a:r>
            <a:r>
              <a:rPr lang="en-US" altLang="zh-TW" sz="4000" dirty="0" smtClean="0"/>
              <a:t>(</a:t>
            </a:r>
            <a:r>
              <a:rPr lang="zh-TW" altLang="zh-TW" sz="4000" dirty="0"/>
              <a:t>一</a:t>
            </a:r>
            <a:r>
              <a:rPr lang="en-US" altLang="zh-TW" sz="4000" dirty="0"/>
              <a:t>)</a:t>
            </a:r>
            <a:r>
              <a:rPr lang="zh-TW" altLang="zh-TW" sz="4000" dirty="0"/>
              <a:t>集體決策</a:t>
            </a:r>
          </a:p>
          <a:p>
            <a:pPr marL="0" indent="0">
              <a:buNone/>
            </a:pPr>
            <a:r>
              <a:rPr lang="zh-TW" altLang="en-US" sz="4000" dirty="0" smtClean="0"/>
              <a:t>        </a:t>
            </a:r>
            <a:r>
              <a:rPr lang="en-US" altLang="zh-TW" sz="4000" dirty="0" smtClean="0"/>
              <a:t>(</a:t>
            </a:r>
            <a:r>
              <a:rPr lang="zh-TW" altLang="zh-TW" sz="4000" dirty="0"/>
              <a:t>二</a:t>
            </a:r>
            <a:r>
              <a:rPr lang="en-US" altLang="zh-TW" sz="4000" dirty="0"/>
              <a:t>)</a:t>
            </a:r>
            <a:r>
              <a:rPr lang="zh-TW" altLang="zh-TW" sz="4000" dirty="0"/>
              <a:t>注意義務</a:t>
            </a:r>
          </a:p>
          <a:p>
            <a:pPr marL="0" indent="0">
              <a:buNone/>
            </a:pPr>
            <a:r>
              <a:rPr lang="zh-TW" altLang="en-US" sz="4000" dirty="0" smtClean="0"/>
              <a:t>        </a:t>
            </a:r>
            <a:r>
              <a:rPr lang="en-US" altLang="zh-TW" sz="4000" dirty="0" smtClean="0"/>
              <a:t>(</a:t>
            </a:r>
            <a:r>
              <a:rPr lang="zh-TW" altLang="zh-TW" sz="4000" dirty="0"/>
              <a:t>三</a:t>
            </a:r>
            <a:r>
              <a:rPr lang="en-US" altLang="zh-TW" sz="4000" dirty="0"/>
              <a:t>)</a:t>
            </a:r>
            <a:r>
              <a:rPr lang="zh-TW" altLang="zh-TW" sz="4000" dirty="0"/>
              <a:t>忠實義務</a:t>
            </a:r>
          </a:p>
          <a:p>
            <a:pPr marL="0" indent="0">
              <a:buNone/>
            </a:pPr>
            <a:r>
              <a:rPr lang="zh-TW" altLang="en-US" sz="4000" dirty="0" smtClean="0"/>
              <a:t>        </a:t>
            </a:r>
            <a:r>
              <a:rPr lang="en-US" altLang="zh-TW" sz="4000" dirty="0" smtClean="0"/>
              <a:t>(</a:t>
            </a:r>
            <a:r>
              <a:rPr lang="zh-TW" altLang="zh-TW" sz="4000" dirty="0"/>
              <a:t>四</a:t>
            </a:r>
            <a:r>
              <a:rPr lang="en-US" altLang="zh-TW" sz="4000" dirty="0"/>
              <a:t>)</a:t>
            </a:r>
            <a:r>
              <a:rPr lang="zh-TW" altLang="zh-TW" sz="4000" dirty="0"/>
              <a:t>違反效果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769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Ⅲ</a:t>
            </a:r>
            <a:r>
              <a:rPr lang="zh-TW" altLang="en-US" dirty="0"/>
              <a:t>公司治理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zh-TW" altLang="zh-TW" dirty="0"/>
              <a:t>四、控制股東責任</a:t>
            </a: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影子董事</a:t>
            </a: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關係企業</a:t>
            </a: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揭穿面紗</a:t>
            </a:r>
          </a:p>
          <a:p>
            <a:pPr marL="0" indent="0">
              <a:buNone/>
            </a:pPr>
            <a:r>
              <a:rPr lang="zh-TW" altLang="zh-TW" dirty="0"/>
              <a:t>五、內部監控</a:t>
            </a: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獨立董事與委員會</a:t>
            </a: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監察人</a:t>
            </a:r>
          </a:p>
          <a:p>
            <a:pPr marL="0" indent="0">
              <a:buNone/>
            </a:pPr>
            <a:r>
              <a:rPr lang="zh-TW" altLang="zh-TW" dirty="0"/>
              <a:t>六、外部監控—獨立專家</a:t>
            </a:r>
          </a:p>
          <a:p>
            <a:pPr marL="0" indent="0">
              <a:buNone/>
            </a:pPr>
            <a:r>
              <a:rPr lang="zh-TW" altLang="zh-TW" dirty="0"/>
              <a:t>七、激勵措施—薪酬制度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850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評分</a:t>
            </a:r>
            <a:r>
              <a:rPr lang="zh-TW" altLang="en-US" dirty="0" smtClean="0"/>
              <a:t>標準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00200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 smtClean="0"/>
              <a:t>—</a:t>
            </a:r>
            <a:r>
              <a:rPr lang="zh-TW" altLang="zh-TW" sz="4000" dirty="0"/>
              <a:t>課堂表現</a:t>
            </a:r>
            <a:r>
              <a:rPr lang="zh-TW" altLang="zh-TW" sz="4000" dirty="0" smtClean="0"/>
              <a:t>：</a:t>
            </a:r>
            <a:r>
              <a:rPr lang="zh-TW" altLang="en-US" sz="4000" dirty="0"/>
              <a:t>團體</a:t>
            </a:r>
            <a:r>
              <a:rPr lang="zh-TW" altLang="en-US" sz="4000" dirty="0" smtClean="0"/>
              <a:t>討論</a:t>
            </a:r>
            <a:r>
              <a:rPr lang="zh-TW" altLang="zh-TW" sz="4000" dirty="0" smtClean="0"/>
              <a:t>與</a:t>
            </a:r>
            <a:r>
              <a:rPr lang="zh-TW" altLang="zh-TW" sz="4000" dirty="0" smtClean="0"/>
              <a:t>報告</a:t>
            </a:r>
            <a:r>
              <a:rPr lang="zh-TW" altLang="en-US" sz="4000" dirty="0" smtClean="0"/>
              <a:t>／測驗</a:t>
            </a:r>
            <a:endParaRPr lang="zh-TW" altLang="zh-TW" sz="4000" dirty="0"/>
          </a:p>
          <a:p>
            <a:pPr marL="0" indent="0">
              <a:buNone/>
            </a:pPr>
            <a:r>
              <a:rPr lang="zh-TW" altLang="zh-TW" sz="4000" dirty="0"/>
              <a:t>—期中與期末考</a:t>
            </a:r>
            <a:endParaRPr lang="zh-TW" alt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9100" y="4149080"/>
            <a:ext cx="2789520" cy="208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95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 smtClean="0"/>
              <a:t>          </a:t>
            </a:r>
            <a:endParaRPr lang="en-US" altLang="zh-TW" sz="5400" dirty="0" smtClean="0"/>
          </a:p>
          <a:p>
            <a:pPr marL="0" indent="0">
              <a:buNone/>
            </a:pPr>
            <a:r>
              <a:rPr lang="en-US" altLang="zh-TW" sz="5400"/>
              <a:t> </a:t>
            </a:r>
            <a:r>
              <a:rPr lang="en-US" altLang="zh-TW" sz="5400" smtClean="0"/>
              <a:t>         </a:t>
            </a:r>
            <a:r>
              <a:rPr lang="zh-TW" altLang="en-US" sz="5400" smtClean="0"/>
              <a:t>謝謝</a:t>
            </a:r>
            <a:r>
              <a:rPr lang="zh-TW" altLang="en-US" sz="5400" dirty="0" smtClean="0"/>
              <a:t>聆聽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204864"/>
            <a:ext cx="3216746" cy="39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7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建議參考書目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王文宇＜ </a:t>
            </a:r>
            <a:r>
              <a:rPr lang="zh-TW" altLang="en-US" dirty="0" smtClean="0"/>
              <a:t>公司法論＞ 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月版</a:t>
            </a:r>
            <a:endParaRPr lang="en-US" altLang="zh-TW" dirty="0" smtClean="0"/>
          </a:p>
          <a:p>
            <a:r>
              <a:rPr lang="zh-TW" altLang="en-US" dirty="0" smtClean="0"/>
              <a:t>柯芳枝＜</a:t>
            </a:r>
            <a:r>
              <a:rPr lang="zh-TW" altLang="en-US" b="1" dirty="0" smtClean="0"/>
              <a:t>公司法論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上</a:t>
            </a:r>
            <a:r>
              <a:rPr lang="en-US" altLang="zh-TW" b="1" dirty="0" smtClean="0"/>
              <a:t>)</a:t>
            </a:r>
            <a:r>
              <a:rPr lang="zh-TW" altLang="en-US" dirty="0" smtClean="0"/>
              <a:t>＞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月八版，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＜</a:t>
            </a:r>
            <a:r>
              <a:rPr lang="zh-TW" altLang="en-US" b="1" dirty="0" smtClean="0"/>
              <a:t>公司法論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下</a:t>
            </a:r>
            <a:r>
              <a:rPr lang="en-US" altLang="zh-TW" b="1" dirty="0" smtClean="0"/>
              <a:t>)</a:t>
            </a:r>
            <a:r>
              <a:rPr lang="zh-TW" altLang="en-US" dirty="0" smtClean="0"/>
              <a:t> ＞</a:t>
            </a:r>
            <a:r>
              <a:rPr lang="en-US" altLang="zh-TW" dirty="0" smtClean="0"/>
              <a:t>2009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月八版</a:t>
            </a:r>
            <a:endParaRPr lang="en-US" altLang="zh-TW" dirty="0" smtClean="0"/>
          </a:p>
          <a:p>
            <a:r>
              <a:rPr lang="zh-TW" altLang="en-US" dirty="0" smtClean="0"/>
              <a:t>劉連煜</a:t>
            </a:r>
            <a:r>
              <a:rPr lang="zh-TW" altLang="en-US" dirty="0" smtClean="0"/>
              <a:t>＜ </a:t>
            </a:r>
            <a:r>
              <a:rPr lang="zh-TW" altLang="en-US" dirty="0" smtClean="0"/>
              <a:t>現代公司法＞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52928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核心概念－股份有限公司</a:t>
            </a:r>
            <a:r>
              <a:rPr lang="zh-TW" altLang="en-US" b="1" dirty="0"/>
              <a:t>特質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1570913483"/>
              </p:ext>
            </p:extLst>
          </p:nvPr>
        </p:nvGraphicFramePr>
        <p:xfrm>
          <a:off x="179512" y="1160748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橢圓 6"/>
          <p:cNvSpPr/>
          <p:nvPr/>
        </p:nvSpPr>
        <p:spPr>
          <a:xfrm>
            <a:off x="3707904" y="2996952"/>
            <a:ext cx="194078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+mn-ea"/>
              </a:rPr>
              <a:t>股份有限</a:t>
            </a:r>
            <a:endParaRPr lang="zh-TW" altLang="en-US" sz="32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824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283576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與民法獨資／合夥商業組織型態相較，為何公司股東可以負有限</a:t>
            </a:r>
            <a:r>
              <a:rPr lang="zh-TW" altLang="en-US" sz="4000" dirty="0" smtClean="0"/>
              <a:t>責任</a:t>
            </a:r>
            <a:r>
              <a:rPr lang="zh-TW" altLang="en-US" sz="4000" dirty="0" smtClean="0">
                <a:latin typeface="標楷體"/>
                <a:ea typeface="標楷體"/>
              </a:rPr>
              <a:t>？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88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5979" y="2204864"/>
            <a:ext cx="7467600" cy="3951337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社會發展需要資本密集產業，需要某種設計向大眾集資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477443" cy="207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241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7" y="548680"/>
            <a:ext cx="7795591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/>
              <a:t>股份有限公司就是向大眾集資的企業？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046" y="4437112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472" y="2912317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819272"/>
            <a:ext cx="1993230" cy="164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184" y="4617292"/>
            <a:ext cx="26892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3405"/>
            <a:ext cx="26892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206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示例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zh-TW" dirty="0" smtClean="0">
                <a:latin typeface="Calibri"/>
                <a:cs typeface="Times New Roman"/>
              </a:rPr>
              <a:t>猶太</a:t>
            </a:r>
            <a:r>
              <a:rPr lang="zh-TW" altLang="zh-TW" dirty="0">
                <a:latin typeface="Calibri"/>
                <a:cs typeface="Times New Roman"/>
              </a:rPr>
              <a:t>老闆與重傷老</a:t>
            </a:r>
            <a:r>
              <a:rPr lang="zh-TW" altLang="zh-TW" dirty="0" smtClean="0">
                <a:latin typeface="Calibri"/>
                <a:cs typeface="Times New Roman"/>
              </a:rPr>
              <a:t>婦</a:t>
            </a:r>
            <a:endParaRPr lang="en-US" altLang="zh-TW" dirty="0" smtClean="0">
              <a:latin typeface="Calibri"/>
              <a:cs typeface="Times New Roman"/>
            </a:endParaRPr>
          </a:p>
          <a:p>
            <a:pPr marL="109728" indent="0">
              <a:buNone/>
            </a:pPr>
            <a:endParaRPr lang="en-US" altLang="zh-TW" dirty="0">
              <a:latin typeface="Calibri"/>
              <a:cs typeface="Times New Roman"/>
            </a:endParaRPr>
          </a:p>
          <a:p>
            <a:pPr marL="109728" indent="0" algn="ctr">
              <a:buNone/>
            </a:pPr>
            <a:endParaRPr lang="en-US" altLang="zh-TW" dirty="0" smtClean="0">
              <a:latin typeface="Calibri"/>
              <a:cs typeface="Times New Roman"/>
            </a:endParaRPr>
          </a:p>
          <a:p>
            <a:pPr marL="109728" indent="0" algn="ctr">
              <a:buNone/>
            </a:pPr>
            <a:r>
              <a:rPr lang="en-US" altLang="zh-TW" dirty="0" err="1" smtClean="0">
                <a:latin typeface="Calibri"/>
                <a:cs typeface="Times New Roman"/>
              </a:rPr>
              <a:t>v.s</a:t>
            </a:r>
            <a:r>
              <a:rPr lang="en-US" altLang="zh-TW" dirty="0" smtClean="0">
                <a:latin typeface="Calibri"/>
                <a:cs typeface="Times New Roman"/>
              </a:rPr>
              <a:t>.</a:t>
            </a:r>
          </a:p>
          <a:p>
            <a:pPr marL="109728" indent="0">
              <a:buNone/>
            </a:pPr>
            <a:endParaRPr lang="en-US" altLang="zh-TW" dirty="0">
              <a:latin typeface="Calibri"/>
              <a:cs typeface="Times New Roman"/>
            </a:endParaRPr>
          </a:p>
          <a:p>
            <a:pPr marL="109728" indent="0">
              <a:buNone/>
            </a:pPr>
            <a:endParaRPr lang="en-US" altLang="zh-TW" dirty="0" smtClean="0">
              <a:latin typeface="Calibri"/>
              <a:cs typeface="Times New Roman"/>
            </a:endParaRPr>
          </a:p>
          <a:p>
            <a:pPr marL="109728" indent="0">
              <a:buNone/>
            </a:pPr>
            <a:endParaRPr lang="en-US" altLang="zh-TW" dirty="0" smtClean="0">
              <a:latin typeface="Calibri"/>
              <a:cs typeface="Times New Roman"/>
            </a:endParaRPr>
          </a:p>
          <a:p>
            <a:pPr marL="0" indent="0" algn="ctr">
              <a:buNone/>
            </a:pPr>
            <a:r>
              <a:rPr lang="en-US" altLang="zh-TW" dirty="0" smtClean="0">
                <a:latin typeface="Calibri"/>
                <a:cs typeface="Times New Roman"/>
              </a:rPr>
              <a:t>(</a:t>
            </a:r>
            <a:r>
              <a:rPr lang="zh-TW" altLang="zh-TW" dirty="0">
                <a:latin typeface="Calibri"/>
                <a:cs typeface="Times New Roman"/>
              </a:rPr>
              <a:t>公司法</a:t>
            </a:r>
            <a:r>
              <a:rPr lang="zh-TW" altLang="zh-TW" dirty="0">
                <a:ea typeface="標楷體"/>
                <a:cs typeface="Times New Roman"/>
              </a:rPr>
              <a:t>§</a:t>
            </a:r>
            <a:r>
              <a:rPr lang="en-US" altLang="zh-TW" dirty="0">
                <a:latin typeface="Calibri"/>
                <a:cs typeface="Times New Roman"/>
              </a:rPr>
              <a:t>2</a:t>
            </a:r>
            <a:r>
              <a:rPr lang="zh-TW" altLang="zh-TW" dirty="0" smtClean="0">
                <a:ea typeface="標楷體"/>
                <a:cs typeface="Times New Roman"/>
              </a:rPr>
              <a:t>Ⅰ</a:t>
            </a:r>
            <a:r>
              <a:rPr lang="en-US" altLang="zh-TW" dirty="0" smtClean="0">
                <a:latin typeface="Calibri"/>
                <a:cs typeface="Times New Roman"/>
              </a:rPr>
              <a:t>⑵⑷)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063" y="2801118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51" y="2839985"/>
            <a:ext cx="3336044" cy="22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20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示例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038388"/>
            <a:ext cx="7920880" cy="44869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zh-TW" altLang="en-US" dirty="0"/>
              <a:t>猶太老闆</a:t>
            </a:r>
            <a:r>
              <a:rPr lang="zh-TW" altLang="en-US" dirty="0" smtClean="0"/>
              <a:t>甲</a:t>
            </a:r>
            <a:endParaRPr lang="en-US" altLang="zh-TW" dirty="0" smtClean="0"/>
          </a:p>
          <a:p>
            <a:pPr marL="0" indent="0" algn="ctr">
              <a:buNone/>
            </a:pPr>
            <a:endParaRPr lang="zh-TW" altLang="en-US" dirty="0"/>
          </a:p>
          <a:p>
            <a:pPr marL="0" indent="0" algn="r">
              <a:buNone/>
            </a:pPr>
            <a:r>
              <a:rPr lang="zh-TW" altLang="en-US" dirty="0"/>
              <a:t>                      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A          B          C           D             E …  </a:t>
            </a:r>
            <a:r>
              <a:rPr lang="zh-TW" altLang="en-US" dirty="0" smtClean="0"/>
              <a:t>共</a:t>
            </a:r>
            <a:r>
              <a:rPr lang="en-US" altLang="zh-TW" dirty="0"/>
              <a:t>100</a:t>
            </a:r>
            <a:r>
              <a:rPr lang="zh-TW" altLang="en-US" dirty="0" smtClean="0"/>
              <a:t>間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2800" dirty="0" smtClean="0"/>
              <a:t>每</a:t>
            </a:r>
            <a:r>
              <a:rPr lang="zh-TW" altLang="en-US" sz="2800" dirty="0"/>
              <a:t>間公司資產為一輛計程車，向銀行貸款購得，設定動產抵押，賺取的錢扣除包括利息在內之成本，第一時間以盈餘發放甲。每間公司若需現金周轉，由甲貸款給公司</a:t>
            </a:r>
          </a:p>
          <a:p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077" y="196235"/>
            <a:ext cx="2070439" cy="276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 flipH="1">
            <a:off x="2195736" y="2492896"/>
            <a:ext cx="1584176" cy="934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2987824" y="2492896"/>
            <a:ext cx="1224136" cy="934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3755602" y="2438610"/>
            <a:ext cx="720080" cy="934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4572000" y="2398612"/>
            <a:ext cx="144016" cy="934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980582" y="2410035"/>
            <a:ext cx="648072" cy="934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58568"/>
            <a:ext cx="8921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24287"/>
            <a:ext cx="8921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076" y="3815554"/>
            <a:ext cx="8921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936" y="3815554"/>
            <a:ext cx="8921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00472"/>
            <a:ext cx="8921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85B3-280F-4D48-9569-57AD0BDB290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831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4517</TotalTime>
  <Words>1832</Words>
  <Application>Microsoft Office PowerPoint</Application>
  <PresentationFormat>如螢幕大小 (4:3)</PresentationFormat>
  <Paragraphs>237</Paragraphs>
  <Slides>37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鳳舞九天</vt:lpstr>
      <vt:lpstr>公司法課程簡介</vt:lpstr>
      <vt:lpstr>投影片 1</vt:lpstr>
      <vt:lpstr>投影片 2</vt:lpstr>
      <vt:lpstr>核心概念－股份有限公司特質</vt:lpstr>
      <vt:lpstr>投影片 4</vt:lpstr>
      <vt:lpstr>投影片 5</vt:lpstr>
      <vt:lpstr>投影片 6</vt:lpstr>
      <vt:lpstr>示例</vt:lpstr>
      <vt:lpstr>示例</vt:lpstr>
      <vt:lpstr>事故</vt:lpstr>
      <vt:lpstr>投影片 10</vt:lpstr>
      <vt:lpstr>投影片 11</vt:lpstr>
      <vt:lpstr>思考方向</vt:lpstr>
      <vt:lpstr>一人公司</vt:lpstr>
      <vt:lpstr>一人公司</vt:lpstr>
      <vt:lpstr>一人公司</vt:lpstr>
      <vt:lpstr>一人公司</vt:lpstr>
      <vt:lpstr>一人公司</vt:lpstr>
      <vt:lpstr>問題</vt:lpstr>
      <vt:lpstr>案件運用</vt:lpstr>
      <vt:lpstr>雷曼連動債</vt:lpstr>
      <vt:lpstr>法制繼受與文化、社會的衝突</vt:lpstr>
      <vt:lpstr>法制繼受與文化、社會的衝突</vt:lpstr>
      <vt:lpstr>法制繼受與文化、社會的衝突</vt:lpstr>
      <vt:lpstr>法制繼受與文化、社會的衝突</vt:lpstr>
      <vt:lpstr>資本市場－企業集資管道</vt:lpstr>
      <vt:lpstr>反證所稅 一片譁然  工商界龍頭拜會王金平 </vt:lpstr>
      <vt:lpstr>重點</vt:lpstr>
      <vt:lpstr>目標</vt:lpstr>
      <vt:lpstr>大綱</vt:lpstr>
      <vt:lpstr>Ⅰ內部決策與機關組成</vt:lpstr>
      <vt:lpstr>Ⅱ業務執行與登記制度</vt:lpstr>
      <vt:lpstr>Ⅲ公司治理</vt:lpstr>
      <vt:lpstr>Ⅲ公司治理</vt:lpstr>
      <vt:lpstr>評分標準</vt:lpstr>
      <vt:lpstr>投影片 35</vt:lpstr>
      <vt:lpstr>建議參考書目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公司法課程簡介</dc:title>
  <dc:creator>user</dc:creator>
  <cp:lastModifiedBy>user</cp:lastModifiedBy>
  <cp:revision>78</cp:revision>
  <dcterms:created xsi:type="dcterms:W3CDTF">2012-08-28T15:37:22Z</dcterms:created>
  <dcterms:modified xsi:type="dcterms:W3CDTF">2012-09-17T05:46:50Z</dcterms:modified>
</cp:coreProperties>
</file>