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88" r:id="rId13"/>
    <p:sldId id="270" r:id="rId14"/>
    <p:sldId id="291" r:id="rId15"/>
    <p:sldId id="284" r:id="rId16"/>
    <p:sldId id="287" r:id="rId17"/>
    <p:sldId id="289" r:id="rId18"/>
    <p:sldId id="290" r:id="rId19"/>
    <p:sldId id="271" r:id="rId20"/>
    <p:sldId id="272" r:id="rId21"/>
    <p:sldId id="296" r:id="rId22"/>
    <p:sldId id="292" r:id="rId23"/>
    <p:sldId id="295" r:id="rId24"/>
    <p:sldId id="273" r:id="rId25"/>
    <p:sldId id="274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>
      <p:cViewPr varScale="1">
        <p:scale>
          <a:sx n="93" d="100"/>
          <a:sy n="93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9A4978-8844-4108-8F56-2F91E7D08FA3}" type="datetimeFigureOut">
              <a:rPr lang="zh-TW" altLang="en-US" smtClean="0"/>
              <a:pPr/>
              <a:t>2011/9/30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5E1D-9BA6-4C21-9D5B-3746A889EF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0968"/>
            <a:ext cx="7160840" cy="201622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dirty="0" smtClean="0"/>
              <a:t>授課教師：顧忠華</a:t>
            </a:r>
            <a:endParaRPr lang="en-US" altLang="zh-TW" sz="4000" dirty="0" smtClean="0"/>
          </a:p>
          <a:p>
            <a:pPr eaLnBrk="1" hangingPunct="1"/>
            <a:r>
              <a:rPr lang="zh-TW" altLang="en-US" sz="4000" dirty="0" smtClean="0"/>
              <a:t>政治大學社會學系特聘教授             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dist" eaLnBrk="1" hangingPunct="1"/>
            <a:r>
              <a:rPr lang="zh-TW" altLang="en-US" sz="8000" dirty="0" smtClean="0">
                <a:latin typeface="新細明體" charset="-120"/>
              </a:rPr>
              <a:t>社會學 </a:t>
            </a:r>
            <a:endParaRPr lang="zh-TW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社會學的成立與發展</a:t>
            </a:r>
            <a:endParaRPr lang="zh-TW" alt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534400" cy="720080"/>
          </a:xfrm>
        </p:spPr>
        <p:txBody>
          <a:bodyPr>
            <a:noAutofit/>
          </a:bodyPr>
          <a:lstStyle/>
          <a:p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3600" dirty="0" smtClean="0"/>
              <a:t>社會學發展史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一</a:t>
            </a:r>
            <a:r>
              <a:rPr lang="en-US" altLang="zh-TW" sz="3600" dirty="0" smtClean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2800" dirty="0" smtClean="0"/>
              <a:t>人類自古至今不停地</a:t>
            </a:r>
            <a:r>
              <a:rPr lang="zh-TW" altLang="en-US" sz="2800" dirty="0" smtClean="0">
                <a:solidFill>
                  <a:srgbClr val="FF0000"/>
                </a:solidFill>
              </a:rPr>
              <a:t>思考並改造</a:t>
            </a:r>
            <a:r>
              <a:rPr lang="zh-TW" altLang="en-US" sz="2800" dirty="0" smtClean="0"/>
              <a:t>自身周圍的「人造環境」，即是在</a:t>
            </a:r>
            <a:r>
              <a:rPr lang="zh-TW" altLang="en-US" sz="2800" dirty="0" smtClean="0">
                <a:solidFill>
                  <a:srgbClr val="FF0000"/>
                </a:solidFill>
              </a:rPr>
              <a:t>累積關於「社會」的知</a:t>
            </a:r>
            <a:r>
              <a:rPr lang="zh-TW" altLang="en-US" sz="2800" dirty="0" smtClean="0"/>
              <a:t>識。但是直到十八世紀的歐洲，才開始利用有系統的觀察，也就是「</a:t>
            </a:r>
            <a:r>
              <a:rPr lang="zh-TW" altLang="en-US" sz="2800" dirty="0" smtClean="0">
                <a:solidFill>
                  <a:srgbClr val="FF0000"/>
                </a:solidFill>
              </a:rPr>
              <a:t>科學方法</a:t>
            </a:r>
            <a:r>
              <a:rPr lang="zh-TW" altLang="en-US" sz="2800" dirty="0" smtClean="0"/>
              <a:t>」來研究社會，促使了「社會學」的興起。</a:t>
            </a:r>
          </a:p>
          <a:p>
            <a:pPr eaLnBrk="1" hangingPunct="1"/>
            <a:r>
              <a:rPr lang="zh-TW" altLang="en-US" sz="2800" dirty="0" smtClean="0"/>
              <a:t>社會學可視作是</a:t>
            </a:r>
            <a:r>
              <a:rPr lang="zh-TW" altLang="en-US" sz="2800" dirty="0" smtClean="0">
                <a:solidFill>
                  <a:srgbClr val="FF0000"/>
                </a:solidFill>
              </a:rPr>
              <a:t>「啟蒙運動」的產物</a:t>
            </a:r>
            <a:r>
              <a:rPr lang="zh-TW" altLang="en-US" sz="2800" dirty="0" smtClean="0"/>
              <a:t>，由於西方的宗教權威在「宗教革命」時遭受到嚴重挑戰，</a:t>
            </a:r>
            <a:r>
              <a:rPr lang="zh-TW" altLang="en-US" sz="2800" dirty="0" smtClean="0">
                <a:solidFill>
                  <a:srgbClr val="FF0000"/>
                </a:solidFill>
              </a:rPr>
              <a:t>世俗的以及理性的思維</a:t>
            </a:r>
            <a:r>
              <a:rPr lang="zh-TW" altLang="en-US" sz="2800" dirty="0" smtClean="0"/>
              <a:t>逐漸獲勝，認為人類能夠自行以理性</a:t>
            </a:r>
            <a:r>
              <a:rPr lang="zh-TW" altLang="en-US" sz="2800" dirty="0" smtClean="0">
                <a:solidFill>
                  <a:srgbClr val="FF0000"/>
                </a:solidFill>
              </a:rPr>
              <a:t>設計進步的社會制度</a:t>
            </a:r>
            <a:r>
              <a:rPr lang="zh-TW" altLang="en-US" sz="2800" dirty="0" smtClean="0"/>
              <a:t>，充滿樂觀的進取精神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洛克、盧梭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社會學發展史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/>
              <a:t>但在法國大革命</a:t>
            </a:r>
            <a:r>
              <a:rPr lang="en-US" altLang="zh-TW" sz="2800" dirty="0" smtClean="0"/>
              <a:t>(1789)</a:t>
            </a:r>
            <a:r>
              <a:rPr lang="zh-TW" altLang="en-US" sz="2800" dirty="0" smtClean="0"/>
              <a:t>後，出現「</a:t>
            </a:r>
            <a:r>
              <a:rPr lang="zh-TW" altLang="en-US" sz="2800" dirty="0" smtClean="0">
                <a:solidFill>
                  <a:srgbClr val="FF0000"/>
                </a:solidFill>
              </a:rPr>
              <a:t>保守思潮</a:t>
            </a:r>
            <a:r>
              <a:rPr lang="zh-TW" altLang="en-US" sz="2800" dirty="0" smtClean="0"/>
              <a:t>」，認為穩定的「社會秩序」必須建立在對於社會的</a:t>
            </a:r>
            <a:r>
              <a:rPr lang="zh-TW" altLang="en-US" sz="2800" dirty="0" smtClean="0">
                <a:solidFill>
                  <a:srgbClr val="FF0000"/>
                </a:solidFill>
              </a:rPr>
              <a:t>正確知識上</a:t>
            </a:r>
            <a:r>
              <a:rPr lang="zh-TW" altLang="en-US" sz="2800" dirty="0" smtClean="0"/>
              <a:t>，「社會學」因此應運而生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聖西蒙、孔德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孔德主張學習自然科學強調</a:t>
            </a:r>
            <a:r>
              <a:rPr lang="zh-TW" altLang="en-US" sz="2800" dirty="0" smtClean="0">
                <a:solidFill>
                  <a:srgbClr val="FF0000"/>
                </a:solidFill>
              </a:rPr>
              <a:t>觀察與實驗</a:t>
            </a:r>
            <a:r>
              <a:rPr lang="zh-TW" altLang="en-US" sz="2800" dirty="0" smtClean="0"/>
              <a:t>的方法，以建立知識的</a:t>
            </a:r>
            <a:r>
              <a:rPr lang="zh-TW" altLang="en-US" sz="2800" dirty="0" smtClean="0">
                <a:solidFill>
                  <a:srgbClr val="FF0000"/>
                </a:solidFill>
              </a:rPr>
              <a:t>明確性</a:t>
            </a:r>
            <a:r>
              <a:rPr lang="zh-TW" altLang="en-US" sz="2800" dirty="0" smtClean="0"/>
              <a:t>與</a:t>
            </a:r>
            <a:r>
              <a:rPr lang="zh-TW" altLang="en-US" sz="2800" dirty="0" smtClean="0">
                <a:solidFill>
                  <a:srgbClr val="FF0000"/>
                </a:solidFill>
              </a:rPr>
              <a:t>可證明性</a:t>
            </a:r>
            <a:r>
              <a:rPr lang="zh-TW" altLang="en-US" sz="2800" dirty="0" smtClean="0"/>
              <a:t>，與中世紀經院哲學的神秘和玄想形成強烈對比，也代表</a:t>
            </a:r>
            <a:r>
              <a:rPr lang="zh-TW" altLang="en-US" sz="2800" dirty="0" smtClean="0">
                <a:solidFill>
                  <a:srgbClr val="FF0000"/>
                </a:solidFill>
              </a:rPr>
              <a:t>知識的演化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孔德並採用「</a:t>
            </a:r>
            <a:r>
              <a:rPr lang="zh-TW" altLang="en-US" sz="2800" dirty="0" smtClean="0">
                <a:solidFill>
                  <a:srgbClr val="FF0000"/>
                </a:solidFill>
              </a:rPr>
              <a:t>實証</a:t>
            </a:r>
            <a:r>
              <a:rPr lang="zh-TW" altLang="en-US" sz="2800" dirty="0" smtClean="0"/>
              <a:t>」一詞，意指</a:t>
            </a:r>
            <a:r>
              <a:rPr lang="en-US" altLang="zh-TW" sz="2800" dirty="0" smtClean="0"/>
              <a:t>1)</a:t>
            </a:r>
            <a:r>
              <a:rPr lang="zh-TW" altLang="en-US" sz="2800" dirty="0" smtClean="0">
                <a:solidFill>
                  <a:srgbClr val="FF0000"/>
                </a:solidFill>
              </a:rPr>
              <a:t>真實</a:t>
            </a:r>
            <a:r>
              <a:rPr lang="zh-TW" altLang="en-US" sz="2800" dirty="0" smtClean="0"/>
              <a:t>而非虛幻；</a:t>
            </a:r>
            <a:r>
              <a:rPr lang="en-US" altLang="zh-TW" sz="2800" dirty="0" smtClean="0"/>
              <a:t>2)</a:t>
            </a:r>
            <a:r>
              <a:rPr lang="zh-TW" altLang="en-US" sz="2800" dirty="0" smtClean="0">
                <a:solidFill>
                  <a:srgbClr val="FF0000"/>
                </a:solidFill>
              </a:rPr>
              <a:t>有用</a:t>
            </a:r>
            <a:r>
              <a:rPr lang="zh-TW" altLang="en-US" sz="2800" dirty="0" smtClean="0"/>
              <a:t>而非無用；</a:t>
            </a:r>
            <a:r>
              <a:rPr lang="en-US" altLang="zh-TW" sz="2800" dirty="0" smtClean="0"/>
              <a:t>3)</a:t>
            </a:r>
            <a:r>
              <a:rPr lang="zh-TW" altLang="en-US" sz="2800" dirty="0" smtClean="0">
                <a:solidFill>
                  <a:srgbClr val="FF0000"/>
                </a:solidFill>
              </a:rPr>
              <a:t>肯定</a:t>
            </a:r>
            <a:r>
              <a:rPr lang="zh-TW" altLang="en-US" sz="2800" dirty="0" smtClean="0"/>
              <a:t>而非猶豫；</a:t>
            </a:r>
            <a:r>
              <a:rPr lang="en-US" altLang="zh-TW" sz="2800" dirty="0" smtClean="0"/>
              <a:t>4)</a:t>
            </a:r>
            <a:r>
              <a:rPr lang="zh-TW" altLang="en-US" sz="2800" dirty="0" smtClean="0">
                <a:solidFill>
                  <a:srgbClr val="FF0000"/>
                </a:solidFill>
              </a:rPr>
              <a:t>精確</a:t>
            </a:r>
            <a:r>
              <a:rPr lang="zh-TW" altLang="en-US" sz="2800" dirty="0" smtClean="0"/>
              <a:t>而非模糊；</a:t>
            </a:r>
            <a:r>
              <a:rPr lang="en-US" altLang="zh-TW" sz="2800" dirty="0" smtClean="0"/>
              <a:t>5)</a:t>
            </a:r>
            <a:r>
              <a:rPr lang="zh-TW" altLang="en-US" sz="2800" dirty="0" smtClean="0">
                <a:solidFill>
                  <a:srgbClr val="FF0000"/>
                </a:solidFill>
              </a:rPr>
              <a:t>建設</a:t>
            </a:r>
            <a:r>
              <a:rPr lang="zh-TW" altLang="en-US" sz="2800" dirty="0" smtClean="0"/>
              <a:t>而非破壞。還將社會學分為「</a:t>
            </a:r>
            <a:r>
              <a:rPr lang="zh-TW" altLang="en-US" sz="2800" dirty="0" smtClean="0">
                <a:solidFill>
                  <a:srgbClr val="FF0000"/>
                </a:solidFill>
              </a:rPr>
              <a:t>社會靜學</a:t>
            </a:r>
            <a:r>
              <a:rPr lang="zh-TW" altLang="en-US" sz="2800" dirty="0" smtClean="0"/>
              <a:t>」和「</a:t>
            </a:r>
            <a:r>
              <a:rPr lang="zh-TW" altLang="en-US" sz="2800" dirty="0" smtClean="0">
                <a:solidFill>
                  <a:srgbClr val="FF0000"/>
                </a:solidFill>
              </a:rPr>
              <a:t>社會動學</a:t>
            </a:r>
            <a:r>
              <a:rPr lang="zh-TW" altLang="en-US" sz="2800" dirty="0" smtClean="0"/>
              <a:t>」，奠下分析秩序與變遷的基礎。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社會學發展史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三</a:t>
            </a:r>
            <a:r>
              <a:rPr lang="en-US" altLang="zh-TW" sz="3600" dirty="0" smtClean="0"/>
              <a:t>)</a:t>
            </a:r>
            <a:endParaRPr lang="en-US" altLang="zh-TW" sz="34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2800" dirty="0" smtClean="0"/>
              <a:t>隨著「</a:t>
            </a:r>
            <a:r>
              <a:rPr lang="zh-TW" altLang="en-US" sz="2800" dirty="0" smtClean="0">
                <a:solidFill>
                  <a:srgbClr val="FF0000"/>
                </a:solidFill>
              </a:rPr>
              <a:t>工業革命</a:t>
            </a:r>
            <a:r>
              <a:rPr lang="zh-TW" altLang="en-US" sz="2800" dirty="0" smtClean="0"/>
              <a:t>」的進展，工業社會一方面大幅提高物質享受，但另一方面也製造許多</a:t>
            </a:r>
            <a:r>
              <a:rPr lang="zh-TW" altLang="en-US" sz="2800" dirty="0" smtClean="0">
                <a:solidFill>
                  <a:srgbClr val="FF0000"/>
                </a:solidFill>
              </a:rPr>
              <a:t>衝突矛盾</a:t>
            </a:r>
            <a:r>
              <a:rPr lang="zh-TW" altLang="en-US" sz="2800" dirty="0" smtClean="0"/>
              <a:t>，因此對於社會的想像出現了分歧，有直線演化的「</a:t>
            </a:r>
            <a:r>
              <a:rPr lang="zh-TW" altLang="en-US" sz="2800" dirty="0" smtClean="0">
                <a:solidFill>
                  <a:srgbClr val="FF0000"/>
                </a:solidFill>
              </a:rPr>
              <a:t>社會達爾文主義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史實塞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，也有提倡</a:t>
            </a:r>
            <a:r>
              <a:rPr lang="zh-TW" altLang="en-US" sz="2800" dirty="0" smtClean="0">
                <a:solidFill>
                  <a:srgbClr val="FF0000"/>
                </a:solidFill>
              </a:rPr>
              <a:t>階級革命</a:t>
            </a:r>
            <a:r>
              <a:rPr lang="zh-TW" altLang="en-US" sz="2800" dirty="0" smtClean="0"/>
              <a:t>的「</a:t>
            </a:r>
            <a:r>
              <a:rPr lang="zh-TW" altLang="en-US" sz="2800" dirty="0" smtClean="0">
                <a:solidFill>
                  <a:srgbClr val="FF0000"/>
                </a:solidFill>
              </a:rPr>
              <a:t>社會主義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馬克思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，而「社會學」和「社會主義」則常被混淆。</a:t>
            </a:r>
            <a:endParaRPr lang="en-US" altLang="zh-TW" sz="2800" dirty="0" smtClean="0"/>
          </a:p>
          <a:p>
            <a:pPr eaLnBrk="1" hangingPunct="1"/>
            <a:r>
              <a:rPr lang="zh-TW" altLang="en-US" sz="2800" dirty="0" smtClean="0"/>
              <a:t>直到十九世紀結束，雖然美國芝加哥大學</a:t>
            </a:r>
            <a:r>
              <a:rPr lang="en-US" altLang="zh-TW" sz="2800" dirty="0" smtClean="0"/>
              <a:t>1892</a:t>
            </a:r>
            <a:r>
              <a:rPr lang="zh-TW" altLang="en-US" sz="2800" dirty="0" smtClean="0"/>
              <a:t>年設立了社會學系，但社會學並沒有普遍被承認是</a:t>
            </a:r>
            <a:r>
              <a:rPr lang="zh-TW" altLang="en-US" sz="2800" dirty="0" smtClean="0">
                <a:solidFill>
                  <a:srgbClr val="FF0000"/>
                </a:solidFill>
              </a:rPr>
              <a:t>獨立的學科</a:t>
            </a:r>
            <a:r>
              <a:rPr lang="zh-TW" altLang="en-US" sz="2800" dirty="0" smtClean="0"/>
              <a:t>，只是這並未阻礙古典社會學理論家們作出他們的巨大貢獻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涂爾幹、韋伯、齊美爾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eaLnBrk="1" hangingPunct="1"/>
            <a:endParaRPr lang="zh-TW" alt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社會學發展史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四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進入二十世紀，社會學逐漸站穩腳跟，不只在</a:t>
            </a:r>
            <a:r>
              <a:rPr lang="zh-TW" altLang="en-US" dirty="0" smtClean="0">
                <a:solidFill>
                  <a:srgbClr val="FF0000"/>
                </a:solidFill>
              </a:rPr>
              <a:t>理論</a:t>
            </a:r>
            <a:r>
              <a:rPr lang="zh-TW" altLang="en-US" dirty="0" smtClean="0"/>
              <a:t>方面已累積了不少經典文獻，隨著</a:t>
            </a:r>
            <a:r>
              <a:rPr lang="zh-TW" altLang="en-US" dirty="0" smtClean="0">
                <a:solidFill>
                  <a:srgbClr val="FF0000"/>
                </a:solidFill>
              </a:rPr>
              <a:t>調查及統計方法</a:t>
            </a:r>
            <a:r>
              <a:rPr lang="zh-TW" altLang="en-US" dirty="0" smtClean="0"/>
              <a:t>的成熟，社會學的</a:t>
            </a:r>
            <a:r>
              <a:rPr lang="zh-TW" altLang="en-US" dirty="0" smtClean="0">
                <a:solidFill>
                  <a:srgbClr val="FF0000"/>
                </a:solidFill>
              </a:rPr>
              <a:t>經驗研究</a:t>
            </a:r>
            <a:r>
              <a:rPr lang="zh-TW" altLang="en-US" dirty="0" smtClean="0"/>
              <a:t>常被視作是解決</a:t>
            </a:r>
            <a:r>
              <a:rPr lang="zh-TW" altLang="en-US" dirty="0" smtClean="0">
                <a:solidFill>
                  <a:srgbClr val="FF0000"/>
                </a:solidFill>
              </a:rPr>
              <a:t>社會問題</a:t>
            </a:r>
            <a:r>
              <a:rPr lang="zh-TW" altLang="en-US" dirty="0" smtClean="0"/>
              <a:t>的重要依據，社會學在學術分工中找到了自己的定位。</a:t>
            </a:r>
            <a:endParaRPr lang="en-US" altLang="zh-TW" dirty="0" smtClean="0"/>
          </a:p>
          <a:p>
            <a:r>
              <a:rPr lang="zh-TW" altLang="en-US" sz="2800" dirty="0" smtClean="0"/>
              <a:t>二次世界大戰之後，社會學走上「</a:t>
            </a:r>
            <a:r>
              <a:rPr lang="zh-TW" altLang="en-US" sz="2800" dirty="0" smtClean="0">
                <a:solidFill>
                  <a:srgbClr val="FF0000"/>
                </a:solidFill>
              </a:rPr>
              <a:t>專業化</a:t>
            </a:r>
            <a:r>
              <a:rPr lang="zh-TW" altLang="en-US" sz="2800" dirty="0" smtClean="0"/>
              <a:t>」，除了理論學派愈益繁多外，各種研究領域也不斷分化，以處理議題的範圍來分，可歸納為研究個體行為、社會互動、小團體和社會關係的「</a:t>
            </a:r>
            <a:r>
              <a:rPr lang="zh-TW" altLang="en-US" sz="2800" dirty="0" smtClean="0">
                <a:solidFill>
                  <a:srgbClr val="FF0000"/>
                </a:solidFill>
              </a:rPr>
              <a:t>微視社會學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(micro-sociology)</a:t>
            </a:r>
            <a:r>
              <a:rPr lang="zh-TW" altLang="en-US" sz="2800" dirty="0" smtClean="0"/>
              <a:t>，與研究社會結構、社會制度和社會變遷的「</a:t>
            </a:r>
            <a:r>
              <a:rPr lang="zh-TW" altLang="en-US" sz="2800" dirty="0" smtClean="0">
                <a:solidFill>
                  <a:srgbClr val="FF0000"/>
                </a:solidFill>
              </a:rPr>
              <a:t>鉅視社會學</a:t>
            </a:r>
            <a:r>
              <a:rPr lang="zh-TW" altLang="en-US" sz="2800" dirty="0" smtClean="0"/>
              <a:t>」 </a:t>
            </a:r>
            <a:r>
              <a:rPr lang="en-US" altLang="zh-TW" sz="2800" dirty="0" smtClean="0"/>
              <a:t>(macro-sociology)</a:t>
            </a:r>
            <a:r>
              <a:rPr lang="zh-TW" altLang="en-US" sz="2800" dirty="0" smtClean="0"/>
              <a:t>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社會學的「西學東漸」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/>
              <a:t>清末留學生</a:t>
            </a:r>
            <a:r>
              <a:rPr lang="zh-TW" altLang="en-US" sz="2800" dirty="0" smtClean="0">
                <a:solidFill>
                  <a:srgbClr val="FF0000"/>
                </a:solidFill>
              </a:rPr>
              <a:t>嚴復</a:t>
            </a:r>
            <a:r>
              <a:rPr lang="zh-TW" altLang="en-US" sz="2800" dirty="0" smtClean="0"/>
              <a:t>於</a:t>
            </a:r>
            <a:r>
              <a:rPr lang="en-US" altLang="zh-TW" sz="2800" dirty="0" smtClean="0"/>
              <a:t>1897</a:t>
            </a:r>
            <a:r>
              <a:rPr lang="zh-TW" altLang="en-US" sz="2800" dirty="0" smtClean="0"/>
              <a:t>年開始譯英國社會學家史賓塞</a:t>
            </a:r>
            <a:r>
              <a:rPr lang="en-US" altLang="zh-TW" sz="2800" dirty="0" smtClean="0"/>
              <a:t>(H. Spencer)</a:t>
            </a:r>
            <a:r>
              <a:rPr lang="zh-TW" altLang="en-US" sz="2800" dirty="0" smtClean="0"/>
              <a:t>所著的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社會學研究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， </a:t>
            </a:r>
            <a:r>
              <a:rPr lang="en-US" altLang="zh-TW" sz="2800" dirty="0" smtClean="0"/>
              <a:t>1903</a:t>
            </a:r>
            <a:r>
              <a:rPr lang="zh-TW" altLang="en-US" sz="2800" dirty="0" smtClean="0"/>
              <a:t>年出版</a:t>
            </a:r>
            <a:r>
              <a:rPr lang="en-US" altLang="zh-TW" sz="2800" dirty="0" smtClean="0"/>
              <a:t>《</a:t>
            </a:r>
            <a:r>
              <a:rPr lang="zh-TW" altLang="en-US" sz="2800" dirty="0" smtClean="0">
                <a:solidFill>
                  <a:srgbClr val="FF0000"/>
                </a:solidFill>
              </a:rPr>
              <a:t>群學肄言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，是最早引進社會學的專書。</a:t>
            </a:r>
            <a:endParaRPr lang="en-US" altLang="zh-TW" sz="2800" dirty="0" smtClean="0"/>
          </a:p>
          <a:p>
            <a:r>
              <a:rPr lang="zh-TW" altLang="en-US" sz="2800" dirty="0" smtClean="0">
                <a:latin typeface="+mn-ea"/>
              </a:rPr>
              <a:t>嚴復在「譯群學肄言序」開頭即說：「群學何？用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科學之律令</a:t>
            </a:r>
            <a:r>
              <a:rPr lang="zh-TW" altLang="en-US" sz="2800" dirty="0" smtClean="0">
                <a:latin typeface="+mn-ea"/>
              </a:rPr>
              <a:t>，察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民群之變端</a:t>
            </a:r>
            <a:r>
              <a:rPr lang="zh-TW" altLang="en-US" sz="2800" dirty="0" smtClean="0">
                <a:latin typeface="+mn-ea"/>
              </a:rPr>
              <a:t>，以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明既往</a:t>
            </a:r>
            <a:r>
              <a:rPr lang="zh-TW" altLang="en-US" sz="2800" dirty="0" smtClean="0">
                <a:latin typeface="+mn-ea"/>
              </a:rPr>
              <a:t>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測未來</a:t>
            </a:r>
            <a:r>
              <a:rPr lang="zh-TW" altLang="en-US" sz="2800" dirty="0" smtClean="0">
                <a:latin typeface="+mn-ea"/>
              </a:rPr>
              <a:t>也。肄言何？發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專科</a:t>
            </a:r>
            <a:r>
              <a:rPr lang="zh-TW" altLang="en-US" sz="2800" dirty="0" smtClean="0">
                <a:latin typeface="+mn-ea"/>
              </a:rPr>
              <a:t>之旨趣，究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功用</a:t>
            </a:r>
            <a:r>
              <a:rPr lang="zh-TW" altLang="en-US" sz="2800" dirty="0" smtClean="0">
                <a:latin typeface="+mn-ea"/>
              </a:rPr>
              <a:t>之所施，而示之以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所以治之方</a:t>
            </a:r>
            <a:r>
              <a:rPr lang="zh-TW" altLang="en-US" sz="2800" dirty="0" smtClean="0">
                <a:latin typeface="+mn-ea"/>
              </a:rPr>
              <a:t>也。」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嚴復認為，史賓塞強調「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以天演為宗</a:t>
            </a:r>
            <a:r>
              <a:rPr lang="zh-TW" altLang="en-US" sz="2800" dirty="0" smtClean="0">
                <a:latin typeface="+mn-ea"/>
              </a:rPr>
              <a:t>」探求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群體演變的因果關係</a:t>
            </a:r>
            <a:r>
              <a:rPr lang="zh-TW" altLang="en-US" sz="2800" dirty="0" smtClean="0">
                <a:latin typeface="+mn-ea"/>
              </a:rPr>
              <a:t>，闡述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個人</a:t>
            </a:r>
            <a:r>
              <a:rPr lang="zh-TW" altLang="en-US" sz="2800" dirty="0" smtClean="0">
                <a:latin typeface="+mn-ea"/>
              </a:rPr>
              <a:t>、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群體</a:t>
            </a:r>
            <a:r>
              <a:rPr lang="zh-TW" altLang="en-US" sz="2800" dirty="0" smtClean="0">
                <a:latin typeface="+mn-ea"/>
              </a:rPr>
              <a:t>、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個人與群體間的關係</a:t>
            </a:r>
            <a:r>
              <a:rPr lang="zh-TW" altLang="en-US" sz="2800" dirty="0" smtClean="0">
                <a:latin typeface="+mn-ea"/>
              </a:rPr>
              <a:t>、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群體發展</a:t>
            </a:r>
            <a:r>
              <a:rPr lang="zh-TW" altLang="en-US" sz="2800" dirty="0" smtClean="0">
                <a:latin typeface="+mn-ea"/>
              </a:rPr>
              <a:t>的種種現象，此一翻譯著作對當時中國的社會改革十分具影響力。</a:t>
            </a:r>
          </a:p>
          <a:p>
            <a:endParaRPr lang="zh-TW" altLang="en-US" sz="2800" dirty="0" smtClean="0">
              <a:latin typeface="+mn-ea"/>
            </a:endParaRPr>
          </a:p>
          <a:p>
            <a:endParaRPr lang="zh-TW" altLang="en-US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> </a:t>
            </a:r>
            <a:r>
              <a:rPr lang="zh-TW" altLang="en-US" sz="4000" dirty="0" smtClean="0"/>
              <a:t>由「群學」到「社會學」</a:t>
            </a:r>
            <a:endParaRPr lang="zh-TW" alt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 smtClean="0">
                <a:latin typeface="+mn-ea"/>
              </a:rPr>
              <a:t>這一百多年來，我們是否真正理解了「群」的組織規則和運作邏輯？由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個人層次</a:t>
            </a:r>
            <a:r>
              <a:rPr lang="zh-TW" altLang="en-US" sz="2800" dirty="0" smtClean="0">
                <a:latin typeface="+mn-ea"/>
              </a:rPr>
              <a:t>到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集體層次</a:t>
            </a:r>
            <a:r>
              <a:rPr lang="zh-TW" altLang="en-US" sz="2800" dirty="0" smtClean="0">
                <a:latin typeface="+mn-ea"/>
              </a:rPr>
              <a:t>的「突變」，到今天仍未完全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解謎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latin typeface="+mn-ea"/>
              </a:rPr>
              <a:t>由於社會學源自西方，而「社會」這個複雜的集合體，不像自然現象服從於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必然的法則</a:t>
            </a:r>
            <a:r>
              <a:rPr lang="zh-TW" altLang="en-US" sz="2800" dirty="0" smtClean="0">
                <a:latin typeface="+mn-ea"/>
              </a:rPr>
              <a:t>，甚至各個社會都有自身的歷史文化，其「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多元性</a:t>
            </a:r>
            <a:r>
              <a:rPr lang="zh-TW" altLang="en-US" sz="2800" dirty="0" smtClean="0">
                <a:latin typeface="+mn-ea"/>
              </a:rPr>
              <a:t>」和「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獨特性</a:t>
            </a:r>
            <a:r>
              <a:rPr lang="zh-TW" altLang="en-US" sz="2800" dirty="0" smtClean="0">
                <a:latin typeface="+mn-ea"/>
              </a:rPr>
              <a:t>」遠遠超過任何一位科學家所能想像，不能簡單認定所有的社會都可適用西方的解釋觀點。</a:t>
            </a:r>
            <a:endParaRPr lang="en-US" altLang="zh-TW" sz="2800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latin typeface="+mn-ea"/>
              </a:rPr>
              <a:t>亦因此，今天的社會學特別重視「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全球化</a:t>
            </a:r>
            <a:r>
              <a:rPr lang="zh-TW" altLang="en-US" sz="2800" dirty="0" smtClean="0">
                <a:latin typeface="+mn-ea"/>
              </a:rPr>
              <a:t>」和「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在地化</a:t>
            </a:r>
            <a:r>
              <a:rPr lang="zh-TW" altLang="en-US" sz="2800" dirty="0" smtClean="0">
                <a:latin typeface="+mn-ea"/>
              </a:rPr>
              <a:t>」同時並存所帶來的效應，既需要探究普遍的規律，也得突顯「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差異</a:t>
            </a:r>
            <a:r>
              <a:rPr lang="zh-TW" altLang="en-US" sz="2800" dirty="0" smtClean="0">
                <a:latin typeface="+mn-ea"/>
              </a:rPr>
              <a:t>」並尊重文化的特色。</a:t>
            </a:r>
          </a:p>
          <a:p>
            <a:pPr>
              <a:lnSpc>
                <a:spcPct val="90000"/>
              </a:lnSpc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60649"/>
            <a:ext cx="8001000" cy="86409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en-US" altLang="zh-TW" sz="3400" dirty="0" smtClean="0"/>
              <a:t/>
            </a:r>
            <a:br>
              <a:rPr lang="en-US" altLang="zh-TW" sz="3400" dirty="0" smtClean="0"/>
            </a:br>
            <a:r>
              <a:rPr lang="zh-TW" altLang="en-US" sz="4900" dirty="0" smtClean="0"/>
              <a:t>社會學與台灣社會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sz="3200" dirty="0" smtClean="0"/>
              <a:t>台灣在</a:t>
            </a:r>
            <a:r>
              <a:rPr lang="zh-TW" altLang="en-US" sz="3200" dirty="0" smtClean="0">
                <a:solidFill>
                  <a:srgbClr val="FF0000"/>
                </a:solidFill>
              </a:rPr>
              <a:t>經濟現代化</a:t>
            </a:r>
            <a:r>
              <a:rPr lang="zh-TW" altLang="en-US" sz="3200" dirty="0" smtClean="0"/>
              <a:t>、</a:t>
            </a:r>
            <a:r>
              <a:rPr lang="zh-TW" altLang="en-US" sz="3200" dirty="0" smtClean="0">
                <a:solidFill>
                  <a:srgbClr val="FF0000"/>
                </a:solidFill>
              </a:rPr>
              <a:t>政治民主化</a:t>
            </a:r>
            <a:r>
              <a:rPr lang="zh-TW" altLang="en-US" sz="3200" dirty="0" smtClean="0"/>
              <a:t>逐漸定型之後，已接近一個「已開發國家」，社會的各個制度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或</a:t>
            </a:r>
            <a:r>
              <a:rPr lang="zh-TW" altLang="en-US" sz="3200" dirty="0" smtClean="0">
                <a:solidFill>
                  <a:srgbClr val="FF0000"/>
                </a:solidFill>
              </a:rPr>
              <a:t>系統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逐漸具備</a:t>
            </a:r>
            <a:r>
              <a:rPr lang="zh-TW" altLang="en-US" sz="3200" dirty="0" smtClean="0">
                <a:solidFill>
                  <a:srgbClr val="FF0000"/>
                </a:solidFill>
              </a:rPr>
              <a:t>自主運作</a:t>
            </a:r>
            <a:r>
              <a:rPr lang="zh-TW" altLang="en-US" sz="3200" dirty="0" smtClean="0"/>
              <a:t>的能力。社會學可以提供觀察、描述、理解這些功能系統的</a:t>
            </a:r>
            <a:r>
              <a:rPr lang="zh-TW" altLang="en-US" sz="3200" dirty="0" smtClean="0">
                <a:solidFill>
                  <a:srgbClr val="FF0000"/>
                </a:solidFill>
              </a:rPr>
              <a:t>理論性解釋</a:t>
            </a:r>
            <a:r>
              <a:rPr lang="zh-TW" altLang="en-US" sz="3200" dirty="0" smtClean="0"/>
              <a:t>，也可以進行</a:t>
            </a:r>
            <a:r>
              <a:rPr lang="zh-TW" altLang="en-US" sz="3200" dirty="0" smtClean="0">
                <a:solidFill>
                  <a:srgbClr val="FF0000"/>
                </a:solidFill>
              </a:rPr>
              <a:t>實證性的經驗研究</a:t>
            </a:r>
            <a:r>
              <a:rPr lang="zh-TW" altLang="en-US" sz="3200" dirty="0" smtClean="0"/>
              <a:t>，蒐集廣泛的資訊，幫助政策制訂及解決社會問題，並倡議各項社會改革、</a:t>
            </a:r>
            <a:r>
              <a:rPr lang="zh-TW" altLang="en-US" sz="3200" dirty="0" smtClean="0">
                <a:solidFill>
                  <a:srgbClr val="FF0000"/>
                </a:solidFill>
              </a:rPr>
              <a:t>促進「公民社會」的發展</a:t>
            </a:r>
            <a:r>
              <a:rPr lang="zh-TW" altLang="en-US" sz="3200" dirty="0" smtClean="0"/>
              <a:t>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3"/>
          </a:xfrm>
        </p:spPr>
        <p:txBody>
          <a:bodyPr/>
          <a:lstStyle/>
          <a:p>
            <a:pPr algn="ctr"/>
            <a:r>
              <a:rPr lang="zh-TW" altLang="en-US" sz="4400" dirty="0" smtClean="0"/>
              <a:t>台灣社會學的願景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/>
              <a:t>台灣的社會學經過數十年的成長，已擁有一批訓練良好的研究與教學人才，而在研究題材上十分多彩多姿，若干教科書的編纂，大量應用</a:t>
            </a:r>
            <a:r>
              <a:rPr lang="zh-TW" altLang="en-US" sz="3200" dirty="0" smtClean="0">
                <a:solidFill>
                  <a:srgbClr val="FF0000"/>
                </a:solidFill>
              </a:rPr>
              <a:t>本土研究成果</a:t>
            </a:r>
            <a:r>
              <a:rPr lang="zh-TW" altLang="en-US" sz="3200" dirty="0" smtClean="0"/>
              <a:t>，</a:t>
            </a:r>
            <a:r>
              <a:rPr lang="zh-TW" altLang="en-US" sz="3200" dirty="0" smtClean="0">
                <a:solidFill>
                  <a:srgbClr val="FF0000"/>
                </a:solidFill>
              </a:rPr>
              <a:t>累積有關台灣社會的知識</a:t>
            </a:r>
            <a:r>
              <a:rPr lang="zh-TW" altLang="en-US" sz="3200" dirty="0" smtClean="0"/>
              <a:t>，一步步建構起「台灣社會學」的</a:t>
            </a:r>
            <a:r>
              <a:rPr lang="zh-TW" altLang="en-US" sz="3200" dirty="0" smtClean="0">
                <a:solidFill>
                  <a:srgbClr val="FF0000"/>
                </a:solidFill>
              </a:rPr>
              <a:t>獨特內涵</a:t>
            </a:r>
            <a:r>
              <a:rPr lang="zh-TW" altLang="en-US" sz="3200" dirty="0" smtClean="0"/>
              <a:t>，期與國際學術研究並駕齊驅。對學生而言，社會學更是一門「</a:t>
            </a:r>
            <a:r>
              <a:rPr lang="zh-TW" altLang="en-US" sz="3200" dirty="0" smtClean="0">
                <a:solidFill>
                  <a:srgbClr val="FF0000"/>
                </a:solidFill>
              </a:rPr>
              <a:t>經世致用</a:t>
            </a:r>
            <a:r>
              <a:rPr lang="zh-TW" altLang="en-US" sz="3200" dirty="0" smtClean="0"/>
              <a:t>」之學，做好參與社會的準備。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7200" dirty="0" smtClean="0"/>
              <a:t>社會學的理論傳統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3600" dirty="0" smtClean="0"/>
              <a:t>授課大綱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73238"/>
            <a:ext cx="8001000" cy="42465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3400" dirty="0" smtClean="0"/>
              <a:t>1.</a:t>
            </a:r>
            <a:r>
              <a:rPr lang="zh-TW" altLang="en-US" sz="2800" dirty="0" smtClean="0"/>
              <a:t>課程介紹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社會學的定義</a:t>
            </a:r>
            <a:endParaRPr lang="en-US" altLang="zh-TW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2.</a:t>
            </a:r>
            <a:r>
              <a:rPr lang="zh-TW" altLang="en-US" sz="2800" dirty="0" smtClean="0"/>
              <a:t>社會學的成立與發展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3.</a:t>
            </a:r>
            <a:r>
              <a:rPr lang="zh-TW" altLang="en-US" sz="2800" dirty="0" smtClean="0"/>
              <a:t>社會學的理論傳統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古典與當代</a:t>
            </a:r>
            <a:r>
              <a:rPr lang="en-US" altLang="zh-TW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4.</a:t>
            </a:r>
            <a:r>
              <a:rPr lang="zh-TW" altLang="en-US" sz="2800" dirty="0" smtClean="0"/>
              <a:t>社會學的方法論與方法</a:t>
            </a:r>
            <a:endParaRPr lang="zh-TW" altLang="en-US" sz="3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社會化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6.</a:t>
            </a:r>
            <a:r>
              <a:rPr lang="zh-TW" altLang="en-US" sz="2800" dirty="0" smtClean="0"/>
              <a:t>文化與社會規範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7.</a:t>
            </a:r>
            <a:r>
              <a:rPr lang="zh-TW" altLang="en-US" sz="2800" dirty="0" smtClean="0"/>
              <a:t>偏差行為與社會控制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/>
              <a:t>8.</a:t>
            </a:r>
            <a:r>
              <a:rPr lang="zh-TW" altLang="en-US" sz="2800" dirty="0" smtClean="0"/>
              <a:t>家庭與婚姻</a:t>
            </a:r>
            <a:endParaRPr lang="en-US" altLang="zh-TW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/>
              <a:t>期中書面報告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第</a:t>
            </a:r>
            <a:r>
              <a:rPr lang="en-US" altLang="zh-TW" sz="2800" dirty="0" smtClean="0"/>
              <a:t>10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747935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社會學理論發展的時代背景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altLang="zh-TW" dirty="0" smtClean="0"/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</a:rPr>
              <a:t>古典</a:t>
            </a:r>
            <a:r>
              <a:rPr lang="zh-TW" altLang="en-US" dirty="0" smtClean="0"/>
              <a:t>時期：從啟蒙運動到兩次世界大戰</a:t>
            </a:r>
            <a:endParaRPr lang="en-US" altLang="zh-TW" dirty="0" smtClean="0"/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</a:rPr>
              <a:t>啟蒙精神</a:t>
            </a:r>
            <a:r>
              <a:rPr lang="zh-TW" altLang="en-US" dirty="0" smtClean="0"/>
              <a:t>意味著「</a:t>
            </a:r>
            <a:r>
              <a:rPr lang="zh-TW" altLang="en-US" dirty="0" smtClean="0">
                <a:solidFill>
                  <a:srgbClr val="FF0000"/>
                </a:solidFill>
              </a:rPr>
              <a:t>知識力</a:t>
            </a:r>
            <a:r>
              <a:rPr lang="zh-TW" altLang="en-US" dirty="0" smtClean="0"/>
              <a:t>」擺脫了宗教、氏族、習俗和封建勢力的桎梏，開始追求以</a:t>
            </a:r>
            <a:r>
              <a:rPr lang="zh-TW" altLang="en-US" dirty="0" smtClean="0">
                <a:solidFill>
                  <a:srgbClr val="FF0000"/>
                </a:solidFill>
              </a:rPr>
              <a:t>科學方法</a:t>
            </a:r>
            <a:r>
              <a:rPr lang="zh-TW" altLang="en-US" dirty="0" smtClean="0"/>
              <a:t>探究事實與真理。</a:t>
            </a:r>
          </a:p>
          <a:p>
            <a:pPr eaLnBrk="1" hangingPunct="1"/>
            <a:r>
              <a:rPr lang="zh-TW" altLang="en-US" dirty="0" smtClean="0"/>
              <a:t>工業革命與資本主義的興起則代表了「</a:t>
            </a:r>
            <a:r>
              <a:rPr lang="zh-TW" altLang="en-US" dirty="0" smtClean="0">
                <a:solidFill>
                  <a:srgbClr val="FF0000"/>
                </a:solidFill>
              </a:rPr>
              <a:t>社會力</a:t>
            </a:r>
            <a:r>
              <a:rPr lang="zh-TW" altLang="en-US" dirty="0" smtClean="0"/>
              <a:t>」的突破，社會變遷更成為</a:t>
            </a:r>
            <a:r>
              <a:rPr lang="zh-TW" altLang="en-US" dirty="0" smtClean="0">
                <a:solidFill>
                  <a:srgbClr val="FF0000"/>
                </a:solidFill>
              </a:rPr>
              <a:t>需要理論解釋</a:t>
            </a:r>
            <a:r>
              <a:rPr lang="zh-TW" altLang="en-US" dirty="0" smtClean="0"/>
              <a:t>的重要課題。</a:t>
            </a: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</a:rPr>
              <a:t>當代</a:t>
            </a:r>
            <a:r>
              <a:rPr lang="zh-TW" altLang="en-US" dirty="0" smtClean="0"/>
              <a:t>時期：從二次大戰後經由冷戰時代到現在</a:t>
            </a: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</a:rPr>
              <a:t>美國社會學理論</a:t>
            </a:r>
            <a:r>
              <a:rPr lang="zh-TW" altLang="en-US" dirty="0" smtClean="0"/>
              <a:t>曾經一度取代歐洲，但經歷了七０年代的學生運動和反越戰，逐漸又讓位給</a:t>
            </a:r>
            <a:r>
              <a:rPr lang="zh-TW" altLang="en-US" dirty="0" smtClean="0">
                <a:solidFill>
                  <a:srgbClr val="FF0000"/>
                </a:solidFill>
              </a:rPr>
              <a:t>歐陸新生代的理論家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二十世紀末開始的</a:t>
            </a:r>
            <a:r>
              <a:rPr lang="zh-TW" altLang="en-US" dirty="0" smtClean="0">
                <a:solidFill>
                  <a:srgbClr val="FF0000"/>
                </a:solidFill>
              </a:rPr>
              <a:t>全球化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後現代主義</a:t>
            </a:r>
            <a:r>
              <a:rPr lang="zh-TW" altLang="en-US" dirty="0" smtClean="0"/>
              <a:t>思潮，象徵著社會學理論的</a:t>
            </a:r>
            <a:r>
              <a:rPr lang="zh-TW" altLang="en-US" dirty="0" smtClean="0">
                <a:solidFill>
                  <a:srgbClr val="FF0000"/>
                </a:solidFill>
              </a:rPr>
              <a:t>多元化</a:t>
            </a:r>
            <a:r>
              <a:rPr lang="zh-TW" altLang="en-US" dirty="0" smtClean="0"/>
              <a:t>，也反映關注焦點的分散化。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掃描0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9556" y="1223010"/>
            <a:ext cx="7104888" cy="4411980"/>
          </a:xfrm>
          <a:prstGeom prst="rect">
            <a:avLst/>
          </a:prstGeom>
        </p:spPr>
      </p:pic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社會學理論的古典時期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什麼是理論？什麼是典範？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社會學知識可以有多種不同的表達形式，而社會學</a:t>
            </a:r>
            <a:r>
              <a:rPr lang="zh-TW" altLang="en-US" dirty="0" smtClean="0">
                <a:solidFill>
                  <a:srgbClr val="FF0000"/>
                </a:solidFill>
              </a:rPr>
              <a:t>理論本身的作用</a:t>
            </a:r>
            <a:r>
              <a:rPr lang="zh-TW" altLang="en-US" dirty="0" smtClean="0"/>
              <a:t>，除了陳述事實、解釋現象外，往往還能夠</a:t>
            </a:r>
            <a:r>
              <a:rPr lang="zh-TW" altLang="en-US" dirty="0" smtClean="0">
                <a:solidFill>
                  <a:srgbClr val="FF0000"/>
                </a:solidFill>
              </a:rPr>
              <a:t>豐富我們對自己存在處境的詮釋</a:t>
            </a:r>
            <a:r>
              <a:rPr lang="zh-TW" altLang="en-US" dirty="0" smtClean="0"/>
              <a:t>，並且提供</a:t>
            </a:r>
            <a:r>
              <a:rPr lang="zh-TW" altLang="en-US" dirty="0" smtClean="0">
                <a:solidFill>
                  <a:srgbClr val="FF0000"/>
                </a:solidFill>
              </a:rPr>
              <a:t>批判和反省</a:t>
            </a:r>
            <a:r>
              <a:rPr lang="zh-TW" altLang="en-US" dirty="0" smtClean="0"/>
              <a:t>的觀點。</a:t>
            </a:r>
            <a:endParaRPr lang="en-US" altLang="zh-TW" dirty="0" smtClean="0"/>
          </a:p>
          <a:p>
            <a:r>
              <a:rPr lang="zh-TW" altLang="en-US" dirty="0" smtClean="0"/>
              <a:t>孔恩在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科學革命的結構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中提出「</a:t>
            </a:r>
            <a:r>
              <a:rPr lang="zh-TW" altLang="en-US" dirty="0" smtClean="0">
                <a:solidFill>
                  <a:srgbClr val="FF0000"/>
                </a:solidFill>
              </a:rPr>
              <a:t>典範</a:t>
            </a:r>
            <a:r>
              <a:rPr lang="zh-TW" altLang="en-US" dirty="0" smtClean="0"/>
              <a:t>」的概念，意指</a:t>
            </a:r>
            <a:r>
              <a:rPr lang="zh-TW" altLang="en-US" dirty="0" smtClean="0">
                <a:solidFill>
                  <a:srgbClr val="FF0000"/>
                </a:solidFill>
              </a:rPr>
              <a:t>科學社群</a:t>
            </a:r>
            <a:r>
              <a:rPr lang="zh-TW" altLang="en-US" dirty="0" smtClean="0"/>
              <a:t>共同接受一套預設、理論、方法等等，形成「正常科學」的</a:t>
            </a:r>
            <a:r>
              <a:rPr lang="zh-TW" altLang="en-US" dirty="0" smtClean="0">
                <a:solidFill>
                  <a:srgbClr val="FF0000"/>
                </a:solidFill>
              </a:rPr>
              <a:t>研究規範</a:t>
            </a:r>
            <a:r>
              <a:rPr lang="zh-TW" altLang="en-US" dirty="0" smtClean="0"/>
              <a:t>。如果出現目前典範無法解釋的「</a:t>
            </a:r>
            <a:r>
              <a:rPr lang="zh-TW" altLang="en-US" dirty="0" smtClean="0">
                <a:solidFill>
                  <a:srgbClr val="FF0000"/>
                </a:solidFill>
              </a:rPr>
              <a:t>異例</a:t>
            </a:r>
            <a:r>
              <a:rPr lang="zh-TW" altLang="en-US" dirty="0" smtClean="0"/>
              <a:t>」，則可能促成「</a:t>
            </a:r>
            <a:r>
              <a:rPr lang="zh-TW" altLang="en-US" dirty="0" smtClean="0">
                <a:solidFill>
                  <a:srgbClr val="FF0000"/>
                </a:solidFill>
              </a:rPr>
              <a:t>典範轉移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r>
              <a:rPr lang="zh-TW" altLang="en-US" dirty="0" smtClean="0"/>
              <a:t>但社會科學不盡然與自然科學類似，尤其社會學理論在意義詮釋上更是百家爭鳴，形成「</a:t>
            </a:r>
            <a:r>
              <a:rPr lang="zh-TW" altLang="en-US" dirty="0" smtClean="0">
                <a:solidFill>
                  <a:srgbClr val="FF0000"/>
                </a:solidFill>
              </a:rPr>
              <a:t>多元典範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社會學理論的「學派」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「</a:t>
            </a:r>
            <a:r>
              <a:rPr lang="zh-TW" altLang="en-US" dirty="0" smtClean="0">
                <a:solidFill>
                  <a:srgbClr val="FF0000"/>
                </a:solidFill>
              </a:rPr>
              <a:t>學派</a:t>
            </a:r>
            <a:r>
              <a:rPr lang="zh-TW" altLang="en-US" dirty="0" smtClean="0"/>
              <a:t>」代表著某種特定理論觀點獲得不斷地闡述，形成了</a:t>
            </a:r>
            <a:r>
              <a:rPr lang="zh-TW" altLang="en-US" dirty="0" smtClean="0">
                <a:solidFill>
                  <a:srgbClr val="FF0000"/>
                </a:solidFill>
              </a:rPr>
              <a:t>一家之言</a:t>
            </a:r>
            <a:r>
              <a:rPr lang="zh-TW" altLang="en-US" dirty="0" smtClean="0"/>
              <a:t>，而社會學理論的學派數量有增無減、競爭激烈，反映了社會現象的</a:t>
            </a:r>
            <a:r>
              <a:rPr lang="zh-TW" altLang="en-US" dirty="0" smtClean="0">
                <a:solidFill>
                  <a:srgbClr val="FF0000"/>
                </a:solidFill>
              </a:rPr>
              <a:t>複雜性，</a:t>
            </a:r>
            <a:r>
              <a:rPr lang="zh-TW" altLang="en-US" dirty="0" smtClean="0"/>
              <a:t>無法「</a:t>
            </a:r>
            <a:r>
              <a:rPr lang="zh-TW" altLang="en-US" dirty="0" smtClean="0">
                <a:solidFill>
                  <a:srgbClr val="FF0000"/>
                </a:solidFill>
              </a:rPr>
              <a:t>化約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r>
              <a:rPr lang="zh-TW" altLang="en-US" dirty="0" smtClean="0"/>
              <a:t>本課程共選擇八種理論學派，進行扼要介紹，分別是：</a:t>
            </a:r>
            <a:r>
              <a:rPr lang="en-US" altLang="zh-TW" dirty="0" smtClean="0"/>
              <a:t>1. </a:t>
            </a:r>
            <a:r>
              <a:rPr lang="zh-TW" altLang="en-US" dirty="0" smtClean="0">
                <a:solidFill>
                  <a:srgbClr val="FF0000"/>
                </a:solidFill>
              </a:rPr>
              <a:t>馬克思學派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2. </a:t>
            </a:r>
            <a:r>
              <a:rPr lang="zh-TW" altLang="en-US" dirty="0" smtClean="0">
                <a:solidFill>
                  <a:srgbClr val="FF0000"/>
                </a:solidFill>
              </a:rPr>
              <a:t>韋伯學派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3. </a:t>
            </a:r>
            <a:r>
              <a:rPr lang="zh-TW" altLang="en-US" dirty="0" smtClean="0">
                <a:solidFill>
                  <a:srgbClr val="FF0000"/>
                </a:solidFill>
              </a:rPr>
              <a:t>涂爾幹學派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4. </a:t>
            </a:r>
            <a:r>
              <a:rPr lang="zh-TW" altLang="en-US" dirty="0" smtClean="0">
                <a:solidFill>
                  <a:srgbClr val="FF0000"/>
                </a:solidFill>
              </a:rPr>
              <a:t>法蘭克福學派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5. </a:t>
            </a:r>
            <a:r>
              <a:rPr lang="zh-TW" altLang="en-US" dirty="0" smtClean="0">
                <a:solidFill>
                  <a:srgbClr val="FF0000"/>
                </a:solidFill>
              </a:rPr>
              <a:t>功能主義學派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6. </a:t>
            </a:r>
            <a:r>
              <a:rPr lang="zh-TW" altLang="en-US" dirty="0" smtClean="0">
                <a:solidFill>
                  <a:srgbClr val="FF0000"/>
                </a:solidFill>
              </a:rPr>
              <a:t>符號互動學派</a:t>
            </a:r>
            <a:r>
              <a:rPr lang="zh-TW" altLang="en-US" dirty="0" smtClean="0"/>
              <a:t>、</a:t>
            </a:r>
            <a:r>
              <a:rPr lang="en-US" altLang="zh-TW" dirty="0" smtClean="0"/>
              <a:t>7. </a:t>
            </a:r>
            <a:r>
              <a:rPr lang="zh-TW" altLang="en-US" dirty="0" smtClean="0">
                <a:solidFill>
                  <a:srgbClr val="FF0000"/>
                </a:solidFill>
              </a:rPr>
              <a:t>現象學學派</a:t>
            </a:r>
            <a:r>
              <a:rPr lang="zh-TW" altLang="en-US" dirty="0" smtClean="0"/>
              <a:t>與</a:t>
            </a:r>
            <a:r>
              <a:rPr lang="en-US" altLang="zh-TW" dirty="0" smtClean="0"/>
              <a:t>8. </a:t>
            </a:r>
            <a:r>
              <a:rPr lang="zh-TW" altLang="en-US" dirty="0" smtClean="0">
                <a:solidFill>
                  <a:srgbClr val="FF0000"/>
                </a:solidFill>
              </a:rPr>
              <a:t>衝突學派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新興流行的理論家和學派還包括：</a:t>
            </a:r>
            <a:r>
              <a:rPr lang="zh-TW" altLang="en-US" dirty="0" smtClean="0">
                <a:solidFill>
                  <a:srgbClr val="C00000"/>
                </a:solidFill>
              </a:rPr>
              <a:t>傅柯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布迪厄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伊里亞斯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紀登斯</a:t>
            </a:r>
            <a:r>
              <a:rPr lang="zh-TW" altLang="en-US" dirty="0" smtClean="0"/>
              <a:t>；及</a:t>
            </a:r>
            <a:r>
              <a:rPr lang="zh-TW" altLang="en-US" dirty="0" smtClean="0">
                <a:solidFill>
                  <a:srgbClr val="C00000"/>
                </a:solidFill>
              </a:rPr>
              <a:t>女性主義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文化研究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後現代主義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後殖民主義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消費社會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風險社會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資訊社會</a:t>
            </a:r>
            <a:r>
              <a:rPr lang="en-US" altLang="zh-TW" dirty="0" smtClean="0"/>
              <a:t>…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pPr eaLnBrk="1" hangingPunct="1"/>
            <a:r>
              <a:rPr lang="zh-TW" altLang="en-US" sz="3600" dirty="0" smtClean="0"/>
              <a:t>古典社會學理論的三大家：</a:t>
            </a:r>
            <a:r>
              <a:rPr kumimoji="0" lang="en-US" sz="3300" kern="12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Karl Marx</a:t>
            </a:r>
            <a:endParaRPr lang="zh-TW" altLang="en-US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Karl Marx(1818-1883)</a:t>
            </a:r>
            <a:r>
              <a:rPr lang="zh-TW" altLang="en-US" dirty="0" smtClean="0"/>
              <a:t>強調經濟活動和物質生產乃是社會的「</a:t>
            </a:r>
            <a:r>
              <a:rPr lang="zh-TW" altLang="en-US" dirty="0" smtClean="0">
                <a:solidFill>
                  <a:srgbClr val="C00000"/>
                </a:solidFill>
              </a:rPr>
              <a:t>下層結構</a:t>
            </a:r>
            <a:r>
              <a:rPr lang="zh-TW" altLang="en-US" dirty="0" smtClean="0"/>
              <a:t>」，決定了</a:t>
            </a:r>
            <a:r>
              <a:rPr lang="zh-TW" altLang="en-US" dirty="0" smtClean="0">
                <a:solidFill>
                  <a:srgbClr val="C00000"/>
                </a:solidFill>
              </a:rPr>
              <a:t>意識形態</a:t>
            </a:r>
            <a:r>
              <a:rPr lang="zh-TW" altLang="en-US" dirty="0" smtClean="0"/>
              <a:t>等「</a:t>
            </a:r>
            <a:r>
              <a:rPr lang="zh-TW" altLang="en-US" dirty="0" smtClean="0">
                <a:solidFill>
                  <a:srgbClr val="C00000"/>
                </a:solidFill>
              </a:rPr>
              <a:t>上層結構</a:t>
            </a:r>
            <a:r>
              <a:rPr lang="zh-TW" altLang="en-US" dirty="0" smtClean="0"/>
              <a:t>」，他希望戳破勞工階級的「</a:t>
            </a:r>
            <a:r>
              <a:rPr lang="zh-TW" altLang="en-US" dirty="0" smtClean="0">
                <a:solidFill>
                  <a:srgbClr val="C00000"/>
                </a:solidFill>
              </a:rPr>
              <a:t>偽意識</a:t>
            </a:r>
            <a:r>
              <a:rPr lang="zh-TW" altLang="en-US" dirty="0" smtClean="0"/>
              <a:t>」，鼓動</a:t>
            </a:r>
            <a:r>
              <a:rPr lang="zh-TW" altLang="en-US" dirty="0" smtClean="0">
                <a:solidFill>
                  <a:srgbClr val="C00000"/>
                </a:solidFill>
              </a:rPr>
              <a:t>階級革命</a:t>
            </a:r>
            <a:r>
              <a:rPr lang="zh-TW" altLang="en-US" dirty="0" smtClean="0"/>
              <a:t>，以建立無階級的</a:t>
            </a:r>
            <a:r>
              <a:rPr lang="zh-TW" altLang="en-US" dirty="0" smtClean="0">
                <a:solidFill>
                  <a:srgbClr val="C00000"/>
                </a:solidFill>
              </a:rPr>
              <a:t>共產主義社會</a:t>
            </a:r>
            <a:r>
              <a:rPr lang="zh-TW" altLang="en-US" dirty="0" smtClean="0"/>
              <a:t>。他的著作有：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/>
              <a:t>─ </a:t>
            </a:r>
            <a:r>
              <a:rPr lang="en-US" altLang="zh-TW" dirty="0" smtClean="0"/>
              <a:t>1844</a:t>
            </a:r>
            <a:r>
              <a:rPr lang="zh-TW" altLang="en-US" dirty="0" smtClean="0"/>
              <a:t>年經濟學哲學手稿</a:t>
            </a:r>
            <a:r>
              <a:rPr lang="en-US" altLang="zh-TW" dirty="0" smtClean="0"/>
              <a:t>(1844/1932</a:t>
            </a:r>
            <a:r>
              <a:rPr lang="zh-TW" altLang="en-US" dirty="0" smtClean="0"/>
              <a:t>始被發現</a:t>
            </a:r>
            <a:r>
              <a:rPr lang="en-US" altLang="zh-TW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共產黨宣言</a:t>
            </a:r>
            <a:r>
              <a:rPr lang="en-US" altLang="zh-TW" dirty="0" smtClean="0"/>
              <a:t>(1848)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政治經濟學批判</a:t>
            </a:r>
            <a:r>
              <a:rPr lang="en-US" altLang="zh-TW" dirty="0" smtClean="0"/>
              <a:t>(1859)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剩餘價值學說</a:t>
            </a:r>
            <a:r>
              <a:rPr lang="en-US" altLang="zh-TW" dirty="0" smtClean="0"/>
              <a:t>(1861/1905)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資本論</a:t>
            </a:r>
            <a:r>
              <a:rPr lang="en-US" altLang="zh-TW" dirty="0" smtClean="0"/>
              <a:t>(1867)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747935"/>
          </a:xfrm>
        </p:spPr>
        <p:txBody>
          <a:bodyPr/>
          <a:lstStyle/>
          <a:p>
            <a:pPr eaLnBrk="1" hangingPunct="1"/>
            <a:r>
              <a:rPr lang="zh-TW" altLang="en-US" sz="3600" dirty="0" smtClean="0"/>
              <a:t>古典社會學理論的三大家：</a:t>
            </a:r>
            <a:r>
              <a:rPr kumimoji="0" lang="en-US" sz="3300" kern="12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Max Weber</a:t>
            </a:r>
            <a:endParaRPr lang="zh-TW" altLang="en-US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484784"/>
            <a:ext cx="8001000" cy="4968404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Max Weber(1864-1920)</a:t>
            </a:r>
            <a:r>
              <a:rPr lang="zh-TW" altLang="en-US" dirty="0" smtClean="0"/>
              <a:t>主要考察資本主義</a:t>
            </a:r>
            <a:r>
              <a:rPr lang="zh-TW" altLang="en-US" dirty="0" smtClean="0">
                <a:solidFill>
                  <a:srgbClr val="C00000"/>
                </a:solidFill>
              </a:rPr>
              <a:t>為何只在西方發展</a:t>
            </a:r>
            <a:r>
              <a:rPr lang="zh-TW" altLang="en-US" dirty="0" smtClean="0"/>
              <a:t>的歷史原因，他認為基督新教倫理蘊含著「</a:t>
            </a:r>
            <a:r>
              <a:rPr lang="zh-TW" altLang="en-US" dirty="0" smtClean="0">
                <a:solidFill>
                  <a:srgbClr val="C00000"/>
                </a:solidFill>
              </a:rPr>
              <a:t>理性化</a:t>
            </a:r>
            <a:r>
              <a:rPr lang="zh-TW" altLang="en-US" dirty="0" smtClean="0"/>
              <a:t>」的動力，若與</a:t>
            </a:r>
            <a:r>
              <a:rPr lang="zh-TW" altLang="en-US" dirty="0" smtClean="0">
                <a:solidFill>
                  <a:srgbClr val="C00000"/>
                </a:solidFill>
              </a:rPr>
              <a:t>非西方宗教</a:t>
            </a:r>
            <a:r>
              <a:rPr lang="zh-TW" altLang="en-US" dirty="0" smtClean="0"/>
              <a:t>比較，更能證明資本主義起源的</a:t>
            </a:r>
            <a:r>
              <a:rPr lang="zh-TW" altLang="en-US" dirty="0" smtClean="0">
                <a:solidFill>
                  <a:srgbClr val="C00000"/>
                </a:solidFill>
              </a:rPr>
              <a:t>獨特性</a:t>
            </a:r>
            <a:r>
              <a:rPr lang="zh-TW" altLang="en-US" dirty="0" smtClean="0"/>
              <a:t>，其著作有：</a:t>
            </a:r>
            <a:endParaRPr lang="en-US" altLang="zh-TW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中古商社史</a:t>
            </a:r>
            <a:r>
              <a:rPr lang="en-US" altLang="zh-TW" dirty="0" smtClean="0"/>
              <a:t>(1889)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社會科學和社會政策知識的客觀性</a:t>
            </a:r>
            <a:r>
              <a:rPr lang="en-US" altLang="zh-TW" dirty="0" smtClean="0"/>
              <a:t>(1904)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基督新教倫理與資本主義精神</a:t>
            </a:r>
            <a:r>
              <a:rPr lang="en-US" altLang="zh-TW" dirty="0" smtClean="0"/>
              <a:t>(1905)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世界諸宗教的經濟倫理：儒教與道教</a:t>
            </a:r>
            <a:r>
              <a:rPr lang="en-US" altLang="zh-TW" dirty="0" smtClean="0"/>
              <a:t>(1915/1920)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經濟與社會</a:t>
            </a:r>
            <a:r>
              <a:rPr lang="en-US" altLang="zh-TW" dirty="0" smtClean="0"/>
              <a:t>(1921)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─ </a:t>
            </a:r>
            <a:r>
              <a:rPr lang="zh-TW" altLang="en-US" dirty="0" smtClean="0"/>
              <a:t>社會經濟史</a:t>
            </a:r>
            <a:r>
              <a:rPr lang="en-US" altLang="zh-TW" dirty="0" smtClean="0"/>
              <a:t>(1923)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7713"/>
          </a:xfrm>
        </p:spPr>
        <p:txBody>
          <a:bodyPr/>
          <a:lstStyle/>
          <a:p>
            <a:pPr algn="ctr" eaLnBrk="1" hangingPunct="1"/>
            <a:r>
              <a:rPr lang="zh-TW" altLang="en-US" sz="3600" smtClean="0"/>
              <a:t>授課大綱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/>
              <a:t>9.</a:t>
            </a:r>
            <a:r>
              <a:rPr lang="zh-TW" altLang="en-US" dirty="0" smtClean="0"/>
              <a:t>都市與社區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/>
              <a:t>10.</a:t>
            </a:r>
            <a:r>
              <a:rPr lang="zh-TW" altLang="en-US" dirty="0" smtClean="0"/>
              <a:t>大眾傳播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/>
              <a:t>11.</a:t>
            </a:r>
            <a:r>
              <a:rPr lang="zh-TW" altLang="en-US" dirty="0" smtClean="0"/>
              <a:t>科技與資訊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dirty="0" smtClean="0"/>
              <a:t>期末分組口頭報告</a:t>
            </a:r>
            <a:r>
              <a:rPr lang="en-US" altLang="zh-TW" dirty="0" smtClean="0"/>
              <a:t>(</a:t>
            </a:r>
            <a:r>
              <a:rPr lang="zh-TW" altLang="en-US" dirty="0" smtClean="0"/>
              <a:t>兩週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/>
              <a:t>12.</a:t>
            </a:r>
            <a:r>
              <a:rPr lang="zh-TW" altLang="en-US" dirty="0" smtClean="0"/>
              <a:t>團體與組織 </a:t>
            </a:r>
            <a:r>
              <a:rPr lang="en-US" altLang="zh-TW" dirty="0" smtClean="0"/>
              <a:t>(</a:t>
            </a:r>
            <a:r>
              <a:rPr lang="zh-TW" altLang="en-US" dirty="0" smtClean="0"/>
              <a:t>科層組織與非營利組織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dirty="0" smtClean="0"/>
              <a:t>期末考</a:t>
            </a:r>
            <a:r>
              <a:rPr lang="en-US" altLang="zh-TW" dirty="0" smtClean="0"/>
              <a:t>(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18</a:t>
            </a:r>
            <a:r>
              <a:rPr lang="zh-TW" altLang="en-US" dirty="0" smtClean="0"/>
              <a:t>週</a:t>
            </a:r>
            <a:r>
              <a:rPr lang="en-US" altLang="zh-TW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dirty="0" smtClean="0"/>
              <a:t>＊教科書：社會學與台灣社會，巨流出版社。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/>
              <a:t>                     </a:t>
            </a:r>
            <a:r>
              <a:rPr lang="zh-TW" altLang="en-US" dirty="0" smtClean="0"/>
              <a:t>見樹又見林，群學出版社。</a:t>
            </a:r>
            <a:endParaRPr lang="en-US" altLang="zh-TW" dirty="0" smtClean="0"/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/>
              <a:t>                     </a:t>
            </a:r>
            <a:r>
              <a:rPr lang="zh-TW" altLang="en-US" dirty="0" smtClean="0"/>
              <a:t>社會學動動腦，群學出版社。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33375"/>
            <a:ext cx="8001000" cy="7921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4400" dirty="0" smtClean="0"/>
              <a:t>社會學的定義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一</a:t>
            </a:r>
            <a:r>
              <a:rPr lang="en-US" altLang="zh-TW" sz="4400" dirty="0" smtClean="0"/>
              <a:t>)</a:t>
            </a:r>
            <a:endParaRPr lang="zh-TW" altLang="en-US" sz="4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4000" dirty="0" smtClean="0"/>
              <a:t>社會學是研究人類生活如何被</a:t>
            </a:r>
            <a:r>
              <a:rPr lang="zh-TW" altLang="en-US" sz="4000" dirty="0" smtClean="0">
                <a:solidFill>
                  <a:srgbClr val="FF0000"/>
                </a:solidFill>
              </a:rPr>
              <a:t>集體地組織和建構起來</a:t>
            </a:r>
            <a:r>
              <a:rPr lang="zh-TW" altLang="en-US" sz="4000" dirty="0" smtClean="0"/>
              <a:t>的科學。社會學基本上就是去面對</a:t>
            </a:r>
            <a:r>
              <a:rPr lang="zh-TW" altLang="en-US" sz="4000" dirty="0" smtClean="0">
                <a:solidFill>
                  <a:srgbClr val="FF0000"/>
                </a:solidFill>
              </a:rPr>
              <a:t>日常生活中</a:t>
            </a:r>
            <a:r>
              <a:rPr lang="zh-TW" altLang="en-US" sz="4000" dirty="0" smtClean="0"/>
              <a:t>那些</a:t>
            </a:r>
            <a:r>
              <a:rPr lang="zh-TW" altLang="en-US" sz="4000" dirty="0" smtClean="0">
                <a:solidFill>
                  <a:srgbClr val="FF0000"/>
                </a:solidFill>
              </a:rPr>
              <a:t>視為當然</a:t>
            </a:r>
            <a:r>
              <a:rPr lang="zh-TW" altLang="en-US" sz="4000" dirty="0" smtClean="0"/>
              <a:t>的</a:t>
            </a:r>
            <a:r>
              <a:rPr lang="zh-TW" altLang="en-US" sz="4000" dirty="0" smtClean="0">
                <a:solidFill>
                  <a:srgbClr val="FF0000"/>
                </a:solidFill>
              </a:rPr>
              <a:t>事件和過程</a:t>
            </a:r>
            <a:r>
              <a:rPr lang="zh-TW" altLang="en-US" sz="4000" dirty="0" smtClean="0"/>
              <a:t>，去挖掘隱藏在社會秩序之下，我們經常視而不見的</a:t>
            </a:r>
            <a:r>
              <a:rPr lang="zh-TW" altLang="en-US" sz="4000" dirty="0" smtClean="0">
                <a:solidFill>
                  <a:srgbClr val="FF0000"/>
                </a:solidFill>
              </a:rPr>
              <a:t>行為規範</a:t>
            </a:r>
            <a:r>
              <a:rPr lang="zh-TW" altLang="en-US" sz="4000" dirty="0" smtClean="0"/>
              <a:t>、</a:t>
            </a:r>
            <a:r>
              <a:rPr lang="zh-TW" altLang="en-US" sz="4000" dirty="0" smtClean="0">
                <a:solidFill>
                  <a:srgbClr val="FF0000"/>
                </a:solidFill>
              </a:rPr>
              <a:t>結構類型</a:t>
            </a:r>
            <a:r>
              <a:rPr lang="zh-TW" altLang="en-US" sz="4000" dirty="0" smtClean="0"/>
              <a:t>、</a:t>
            </a:r>
            <a:r>
              <a:rPr lang="zh-TW" altLang="en-US" sz="4000" dirty="0" smtClean="0">
                <a:solidFill>
                  <a:srgbClr val="FF0000"/>
                </a:solidFill>
              </a:rPr>
              <a:t>因果關係</a:t>
            </a:r>
            <a:r>
              <a:rPr lang="zh-TW" altLang="en-US" sz="4000" dirty="0" smtClean="0"/>
              <a:t>和</a:t>
            </a:r>
            <a:r>
              <a:rPr lang="zh-TW" altLang="en-US" sz="4000" dirty="0" smtClean="0">
                <a:solidFill>
                  <a:srgbClr val="FF0000"/>
                </a:solidFill>
              </a:rPr>
              <a:t>文化意義</a:t>
            </a:r>
            <a:r>
              <a:rPr lang="zh-TW" altLang="en-US" sz="4000" dirty="0" smtClean="0"/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pPr algn="ctr"/>
            <a:r>
              <a:rPr lang="zh-TW" altLang="en-US" sz="4400" dirty="0" smtClean="0"/>
              <a:t>社會學的定義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二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sz="4400" dirty="0" smtClean="0"/>
              <a:t>德國社會學家韋伯曾經定義社會學如下：「社會學是一門科學，其意圖在於對</a:t>
            </a:r>
            <a:r>
              <a:rPr lang="zh-TW" altLang="en-US" sz="4400" dirty="0" smtClean="0">
                <a:solidFill>
                  <a:srgbClr val="FF0000"/>
                </a:solidFill>
              </a:rPr>
              <a:t>社會行動</a:t>
            </a:r>
            <a:r>
              <a:rPr lang="zh-TW" altLang="en-US" sz="4400" dirty="0" smtClean="0"/>
              <a:t>進行</a:t>
            </a:r>
            <a:r>
              <a:rPr lang="zh-TW" altLang="en-US" sz="4400" dirty="0" smtClean="0">
                <a:solidFill>
                  <a:srgbClr val="FF0000"/>
                </a:solidFill>
              </a:rPr>
              <a:t>詮釋性的理解</a:t>
            </a:r>
            <a:r>
              <a:rPr lang="zh-TW" altLang="en-US" sz="4400" dirty="0" smtClean="0"/>
              <a:t>，並從而對社會行動的過程及結果予以</a:t>
            </a:r>
            <a:r>
              <a:rPr lang="zh-TW" altLang="en-US" sz="4400" dirty="0" smtClean="0">
                <a:solidFill>
                  <a:srgbClr val="FF0000"/>
                </a:solidFill>
              </a:rPr>
              <a:t>因果性的解釋</a:t>
            </a:r>
            <a:r>
              <a:rPr lang="zh-TW" altLang="en-US" sz="4400" dirty="0" smtClean="0"/>
              <a:t>。」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pPr algn="ctr"/>
            <a:r>
              <a:rPr lang="zh-TW" altLang="en-US" sz="4400" dirty="0" smtClean="0"/>
              <a:t>社會學的定義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三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英國社會學家紀登斯表示：「社會學家藉由</a:t>
            </a:r>
            <a:r>
              <a:rPr lang="zh-TW" altLang="en-US" sz="4000" dirty="0" smtClean="0">
                <a:solidFill>
                  <a:srgbClr val="FF0000"/>
                </a:solidFill>
              </a:rPr>
              <a:t>提出清晰的問題</a:t>
            </a:r>
            <a:r>
              <a:rPr lang="zh-TW" altLang="en-US" sz="4000" dirty="0" smtClean="0"/>
              <a:t>來調查社會生活，並透過</a:t>
            </a:r>
            <a:r>
              <a:rPr lang="zh-TW" altLang="en-US" sz="4000" dirty="0" smtClean="0">
                <a:solidFill>
                  <a:srgbClr val="FF0000"/>
                </a:solidFill>
              </a:rPr>
              <a:t>系統性的研究</a:t>
            </a:r>
            <a:r>
              <a:rPr lang="zh-TW" altLang="en-US" sz="4000" dirty="0" smtClean="0"/>
              <a:t>試圖提出解答。這些問題可能是</a:t>
            </a:r>
            <a:r>
              <a:rPr lang="zh-TW" altLang="en-US" sz="4000" dirty="0" smtClean="0">
                <a:solidFill>
                  <a:srgbClr val="FF0000"/>
                </a:solidFill>
              </a:rPr>
              <a:t>事實性</a:t>
            </a:r>
            <a:r>
              <a:rPr lang="zh-TW" altLang="en-US" sz="4000" dirty="0" smtClean="0"/>
              <a:t>的、</a:t>
            </a:r>
            <a:r>
              <a:rPr lang="zh-TW" altLang="en-US" sz="4000" dirty="0" smtClean="0">
                <a:solidFill>
                  <a:srgbClr val="FF0000"/>
                </a:solidFill>
              </a:rPr>
              <a:t>比較性</a:t>
            </a:r>
            <a:r>
              <a:rPr lang="zh-TW" altLang="en-US" sz="4000" dirty="0" smtClean="0"/>
              <a:t>的、</a:t>
            </a:r>
            <a:r>
              <a:rPr lang="zh-TW" altLang="en-US" sz="4000" dirty="0" smtClean="0">
                <a:solidFill>
                  <a:srgbClr val="FF0000"/>
                </a:solidFill>
              </a:rPr>
              <a:t>發展性</a:t>
            </a:r>
            <a:r>
              <a:rPr lang="zh-TW" altLang="en-US" sz="4000" dirty="0" smtClean="0"/>
              <a:t>的和</a:t>
            </a:r>
            <a:r>
              <a:rPr lang="zh-TW" altLang="en-US" sz="4000" dirty="0" smtClean="0">
                <a:solidFill>
                  <a:srgbClr val="FF0000"/>
                </a:solidFill>
              </a:rPr>
              <a:t>理論性</a:t>
            </a:r>
            <a:r>
              <a:rPr lang="zh-TW" altLang="en-US" sz="4000" dirty="0" smtClean="0"/>
              <a:t>的，而且包含解釋人類行為的</a:t>
            </a:r>
            <a:r>
              <a:rPr lang="zh-TW" altLang="en-US" sz="4000" dirty="0" smtClean="0">
                <a:solidFill>
                  <a:srgbClr val="FF0000"/>
                </a:solidFill>
              </a:rPr>
              <a:t>非預期性結果</a:t>
            </a:r>
            <a:r>
              <a:rPr lang="zh-TW" altLang="en-US" sz="4000" dirty="0" smtClean="0"/>
              <a:t>。」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79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zh-TW" altLang="en-US" sz="4400" dirty="0" smtClean="0"/>
              <a:t>社會學的想像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sz="3200" dirty="0" smtClean="0"/>
              <a:t>美國社會學家</a:t>
            </a:r>
            <a:r>
              <a:rPr lang="en-US" altLang="zh-TW" sz="3200" dirty="0" err="1" smtClean="0"/>
              <a:t>C.W.Mills</a:t>
            </a:r>
            <a:r>
              <a:rPr lang="zh-TW" altLang="en-US" sz="3200" dirty="0" smtClean="0"/>
              <a:t>著有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社會學的想像</a:t>
            </a:r>
            <a:r>
              <a:rPr lang="en-US" altLang="zh-TW" sz="3200" dirty="0" smtClean="0"/>
              <a:t>》(sociological imagination)</a:t>
            </a:r>
            <a:r>
              <a:rPr lang="zh-TW" altLang="en-US" sz="3200" dirty="0" smtClean="0"/>
              <a:t> ，指出人們的經驗</a:t>
            </a:r>
            <a:r>
              <a:rPr lang="zh-TW" altLang="en-US" sz="3200" dirty="0" smtClean="0">
                <a:solidFill>
                  <a:srgbClr val="FF0000"/>
                </a:solidFill>
              </a:rPr>
              <a:t>不只是個人的現象</a:t>
            </a:r>
            <a:r>
              <a:rPr lang="zh-TW" altLang="en-US" sz="3200" dirty="0" smtClean="0"/>
              <a:t>，同時也與</a:t>
            </a:r>
            <a:r>
              <a:rPr lang="zh-TW" altLang="en-US" sz="3200" dirty="0" smtClean="0">
                <a:solidFill>
                  <a:srgbClr val="FF0000"/>
                </a:solidFill>
              </a:rPr>
              <a:t>整體的社會、結構和歷史、文化型態</a:t>
            </a:r>
            <a:r>
              <a:rPr lang="zh-TW" altLang="en-US" sz="3200" dirty="0" smtClean="0"/>
              <a:t>有密切的關聯。運用社會學的想像，可以讓人們</a:t>
            </a:r>
            <a:r>
              <a:rPr lang="zh-TW" altLang="en-US" sz="3200" dirty="0" smtClean="0">
                <a:solidFill>
                  <a:srgbClr val="FF0000"/>
                </a:solidFill>
              </a:rPr>
              <a:t>超越有限的個人經驗</a:t>
            </a:r>
            <a:r>
              <a:rPr lang="zh-TW" altLang="en-US" sz="3200" dirty="0" smtClean="0"/>
              <a:t>，看到自己與其他人的關係，以及制度或結構的力量。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3"/>
          </a:xfrm>
        </p:spPr>
        <p:txBody>
          <a:bodyPr/>
          <a:lstStyle/>
          <a:p>
            <a:pPr algn="ctr"/>
            <a:r>
              <a:rPr lang="zh-TW" altLang="en-US" sz="4400" dirty="0" smtClean="0"/>
              <a:t>如何運用「真實的想像力」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/>
              <a:t>馬克思曾說過，人類的勞動分工，與想像力的發展十分相關。人們之所以可以不斷</a:t>
            </a:r>
            <a:r>
              <a:rPr lang="zh-TW" altLang="en-US" sz="3200" dirty="0" smtClean="0">
                <a:solidFill>
                  <a:srgbClr val="FF0000"/>
                </a:solidFill>
              </a:rPr>
              <a:t>改進社會現狀</a:t>
            </a:r>
            <a:r>
              <a:rPr lang="zh-TW" altLang="en-US" sz="3200" dirty="0" smtClean="0"/>
              <a:t>，來自於人類「不只能</a:t>
            </a:r>
            <a:r>
              <a:rPr lang="zh-TW" altLang="en-US" sz="3200" dirty="0" smtClean="0">
                <a:solidFill>
                  <a:srgbClr val="FF0000"/>
                </a:solidFill>
              </a:rPr>
              <a:t>想像真實的某種東西，</a:t>
            </a:r>
            <a:r>
              <a:rPr lang="zh-TW" altLang="en-US" sz="3200" dirty="0" smtClean="0"/>
              <a:t>還能夠</a:t>
            </a:r>
            <a:r>
              <a:rPr lang="zh-TW" altLang="en-US" sz="3200" dirty="0" smtClean="0">
                <a:solidFill>
                  <a:srgbClr val="FF0000"/>
                </a:solidFill>
              </a:rPr>
              <a:t>真實的想像某種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尚不存在的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東西</a:t>
            </a:r>
            <a:r>
              <a:rPr lang="zh-TW" altLang="en-US" sz="3200" dirty="0" smtClean="0"/>
              <a:t>」。今天的「知識經濟」強調「創新」，便在鼓勵更多人發揮「真實的想像力」，包括在</a:t>
            </a:r>
            <a:r>
              <a:rPr lang="zh-TW" altLang="en-US" sz="3200" dirty="0" smtClean="0">
                <a:solidFill>
                  <a:srgbClr val="FF0000"/>
                </a:solidFill>
              </a:rPr>
              <a:t>社會關係</a:t>
            </a:r>
            <a:r>
              <a:rPr lang="zh-TW" altLang="en-US" sz="3200" dirty="0" smtClean="0"/>
              <a:t>上，積極地</a:t>
            </a:r>
            <a:r>
              <a:rPr lang="zh-TW" altLang="en-US" sz="3200" dirty="0" smtClean="0">
                <a:solidFill>
                  <a:srgbClr val="FF0000"/>
                </a:solidFill>
              </a:rPr>
              <a:t>開發</a:t>
            </a:r>
            <a:r>
              <a:rPr lang="zh-TW" altLang="en-US" sz="3200" dirty="0" smtClean="0"/>
              <a:t>人類社會的各種「</a:t>
            </a:r>
            <a:r>
              <a:rPr lang="zh-TW" altLang="en-US" sz="3200" dirty="0" smtClean="0">
                <a:solidFill>
                  <a:srgbClr val="FF0000"/>
                </a:solidFill>
              </a:rPr>
              <a:t>可能性</a:t>
            </a:r>
            <a:r>
              <a:rPr lang="zh-TW" altLang="en-US" sz="3200" dirty="0" smtClean="0"/>
              <a:t>」。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14313"/>
            <a:ext cx="8548439" cy="910431"/>
          </a:xfrm>
        </p:spPr>
        <p:txBody>
          <a:bodyPr/>
          <a:lstStyle/>
          <a:p>
            <a:pPr algn="ctr"/>
            <a:r>
              <a:rPr lang="zh-TW" altLang="en-US" sz="4400" dirty="0"/>
              <a:t>社會學與現代社會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+mn-ea"/>
              </a:rPr>
              <a:t>科學革命與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工業化</a:t>
            </a:r>
            <a:endParaRPr lang="zh-TW" altLang="en-US" sz="3200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人口</a:t>
            </a:r>
            <a:r>
              <a:rPr lang="zh-TW" altLang="en-US" sz="3200" dirty="0">
                <a:latin typeface="+mn-ea"/>
              </a:rPr>
              <a:t>的大量增加和遷移</a:t>
            </a:r>
          </a:p>
          <a:p>
            <a:r>
              <a:rPr lang="zh-TW" altLang="en-US" sz="3200" dirty="0">
                <a:latin typeface="+mn-ea"/>
              </a:rPr>
              <a:t>社會的</a:t>
            </a: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組織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化</a:t>
            </a:r>
            <a:r>
              <a:rPr lang="zh-TW" altLang="en-US" sz="3200" dirty="0" smtClean="0">
                <a:latin typeface="+mn-ea"/>
              </a:rPr>
              <a:t>、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結社化</a:t>
            </a:r>
            <a:endParaRPr lang="zh-TW" altLang="en-US" sz="3200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新</a:t>
            </a:r>
            <a:r>
              <a:rPr lang="zh-TW" altLang="en-US" sz="3200" dirty="0" smtClean="0">
                <a:latin typeface="+mn-ea"/>
              </a:rPr>
              <a:t>型態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民族國家</a:t>
            </a:r>
            <a:r>
              <a:rPr lang="zh-TW" altLang="en-US" sz="3200" dirty="0">
                <a:latin typeface="+mn-ea"/>
              </a:rPr>
              <a:t>與政府的出現</a:t>
            </a:r>
          </a:p>
          <a:p>
            <a:r>
              <a:rPr lang="zh-TW" altLang="en-US" sz="3200" dirty="0">
                <a:latin typeface="+mn-ea"/>
              </a:rPr>
              <a:t>西方</a:t>
            </a: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資本主義</a:t>
            </a:r>
            <a:r>
              <a:rPr lang="zh-TW" altLang="en-US" sz="3200" dirty="0">
                <a:latin typeface="+mn-ea"/>
              </a:rPr>
              <a:t>的擴張</a:t>
            </a:r>
          </a:p>
          <a:p>
            <a:r>
              <a:rPr lang="zh-TW" altLang="en-US" sz="3200" dirty="0">
                <a:latin typeface="+mn-ea"/>
              </a:rPr>
              <a:t>現代社會也朝向「</a:t>
            </a: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公民社會</a:t>
            </a:r>
            <a:r>
              <a:rPr lang="zh-TW" altLang="en-US" sz="3200" dirty="0">
                <a:latin typeface="+mn-ea"/>
              </a:rPr>
              <a:t>」</a:t>
            </a:r>
            <a:r>
              <a:rPr lang="en-US" altLang="zh-TW" sz="3200" dirty="0">
                <a:latin typeface="+mn-ea"/>
              </a:rPr>
              <a:t>(civil society</a:t>
            </a:r>
            <a:r>
              <a:rPr lang="en-US" altLang="zh-TW" sz="3200" dirty="0" smtClean="0">
                <a:latin typeface="+mn-ea"/>
              </a:rPr>
              <a:t>)  </a:t>
            </a:r>
            <a:r>
              <a:rPr lang="zh-TW" altLang="en-US" sz="3200" dirty="0" smtClean="0">
                <a:latin typeface="+mn-ea"/>
              </a:rPr>
              <a:t>發展</a:t>
            </a:r>
            <a:r>
              <a:rPr lang="zh-TW" altLang="en-US" sz="3200" dirty="0">
                <a:latin typeface="+mn-ea"/>
              </a:rPr>
              <a:t>，</a:t>
            </a: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社會學＝「公民社會」學</a:t>
            </a:r>
          </a:p>
          <a:p>
            <a:endParaRPr lang="zh-TW" altLang="en-US" sz="2800" dirty="0"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2256</Words>
  <Application>Microsoft Office PowerPoint</Application>
  <PresentationFormat>如螢幕大小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市鎮</vt:lpstr>
      <vt:lpstr>社會學 </vt:lpstr>
      <vt:lpstr>授課大綱</vt:lpstr>
      <vt:lpstr>授課大綱</vt:lpstr>
      <vt:lpstr>社會學的定義(一)</vt:lpstr>
      <vt:lpstr>社會學的定義(二)</vt:lpstr>
      <vt:lpstr>社會學的定義(三)</vt:lpstr>
      <vt:lpstr>社會學的想像</vt:lpstr>
      <vt:lpstr>如何運用「真實的想像力」</vt:lpstr>
      <vt:lpstr>社會學與現代社會</vt:lpstr>
      <vt:lpstr>社會學的成立與發展</vt:lpstr>
      <vt:lpstr>       社會學發展史 (一)</vt:lpstr>
      <vt:lpstr>社會學發展史 (二)</vt:lpstr>
      <vt:lpstr>社會學發展史 (三)</vt:lpstr>
      <vt:lpstr>社會學發展史 (四)</vt:lpstr>
      <vt:lpstr>社會學的「西學東漸」</vt:lpstr>
      <vt:lpstr>     由「群學」到「社會學」</vt:lpstr>
      <vt:lpstr>              社會學與台灣社會</vt:lpstr>
      <vt:lpstr>台灣社會學的願景</vt:lpstr>
      <vt:lpstr>社會學的理論傳統</vt:lpstr>
      <vt:lpstr>社會學理論發展的時代背景</vt:lpstr>
      <vt:lpstr>社會學理論的古典時期</vt:lpstr>
      <vt:lpstr>什麼是理論？什麼是典範？ </vt:lpstr>
      <vt:lpstr>社會學理論的「學派」</vt:lpstr>
      <vt:lpstr>古典社會學理論的三大家：Karl Marx</vt:lpstr>
      <vt:lpstr>古典社會學理論的三大家：Max Weber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 會 學 </dc:title>
  <dc:creator>Your User Name</dc:creator>
  <cp:lastModifiedBy>Your User Name</cp:lastModifiedBy>
  <cp:revision>63</cp:revision>
  <dcterms:created xsi:type="dcterms:W3CDTF">2011-09-12T08:27:00Z</dcterms:created>
  <dcterms:modified xsi:type="dcterms:W3CDTF">2011-09-29T17:05:36Z</dcterms:modified>
</cp:coreProperties>
</file>